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 id="2147483804" r:id="rId2"/>
  </p:sldMasterIdLst>
  <p:notesMasterIdLst>
    <p:notesMasterId r:id="rId13"/>
  </p:notesMasterIdLst>
  <p:sldIdLst>
    <p:sldId id="265" r:id="rId3"/>
    <p:sldId id="256" r:id="rId4"/>
    <p:sldId id="263" r:id="rId5"/>
    <p:sldId id="264" r:id="rId6"/>
    <p:sldId id="259" r:id="rId7"/>
    <p:sldId id="260" r:id="rId8"/>
    <p:sldId id="261" r:id="rId9"/>
    <p:sldId id="262" r:id="rId10"/>
    <p:sldId id="257" r:id="rId11"/>
    <p:sldId id="25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85" autoAdjust="0"/>
    <p:restoredTop sz="90232" autoAdjust="0"/>
  </p:normalViewPr>
  <p:slideViewPr>
    <p:cSldViewPr>
      <p:cViewPr varScale="1">
        <p:scale>
          <a:sx n="116" d="100"/>
          <a:sy n="116" d="100"/>
        </p:scale>
        <p:origin x="120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C70E7B-F760-469B-8F40-A465A4A9A4B7}" type="datetimeFigureOut">
              <a:rPr lang="sv-SE" smtClean="0"/>
              <a:t>2020-02-17</a:t>
            </a:fld>
            <a:endParaRPr lang="sv-S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87C089-064B-49B3-8EDC-870472B27579}" type="slidenum">
              <a:rPr lang="sv-SE" smtClean="0"/>
              <a:t>‹#›</a:t>
            </a:fld>
            <a:endParaRPr lang="sv-SE"/>
          </a:p>
        </p:txBody>
      </p:sp>
    </p:spTree>
    <p:extLst>
      <p:ext uri="{BB962C8B-B14F-4D97-AF65-F5344CB8AC3E}">
        <p14:creationId xmlns:p14="http://schemas.microsoft.com/office/powerpoint/2010/main" val="1104656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10"/>
          </p:nvPr>
        </p:nvSpPr>
        <p:spPr/>
        <p:txBody>
          <a:bodyPr/>
          <a:lstStyle/>
          <a:p>
            <a:fld id="{DB87C089-064B-49B3-8EDC-870472B27579}" type="slidenum">
              <a:rPr lang="sv-SE" smtClean="0"/>
              <a:t>2</a:t>
            </a:fld>
            <a:endParaRPr lang="sv-SE"/>
          </a:p>
        </p:txBody>
      </p:sp>
    </p:spTree>
    <p:extLst>
      <p:ext uri="{BB962C8B-B14F-4D97-AF65-F5344CB8AC3E}">
        <p14:creationId xmlns:p14="http://schemas.microsoft.com/office/powerpoint/2010/main" val="2786772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C024C6E6-0885-4F21-9ACF-51737FBAE3A0}" type="datetimeFigureOut">
              <a:rPr lang="en-GB" smtClean="0"/>
              <a:pPr/>
              <a:t>17/02/2020</a:t>
            </a:fld>
            <a:endParaRPr lang="en-GB"/>
          </a:p>
        </p:txBody>
      </p:sp>
      <p:sp>
        <p:nvSpPr>
          <p:cNvPr id="20" name="Footer Placeholder 19"/>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EF4FC3AA-CA52-4354-973B-7ADC752BDE75}" type="slidenum">
              <a:rPr lang="en-GB" smtClean="0"/>
              <a:pPr/>
              <a:t>‹#›</a:t>
            </a:fld>
            <a:endParaRPr lang="en-GB"/>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24C6E6-0885-4F21-9ACF-51737FBAE3A0}" type="datetimeFigureOut">
              <a:rPr lang="en-GB" smtClean="0"/>
              <a:pPr/>
              <a:t>17/02/2020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4FC3AA-CA52-4354-973B-7ADC752BDE7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24C6E6-0885-4F21-9ACF-51737FBAE3A0}" type="datetimeFigureOut">
              <a:rPr lang="en-GB" smtClean="0"/>
              <a:pPr/>
              <a:t>17/02/2020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4FC3AA-CA52-4354-973B-7ADC752BDE75}"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broad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dirty="0" smtClean="0"/>
              <a:t>Click to edit Master title style</a:t>
            </a:r>
            <a:endParaRPr lang="sv-SE" dirty="0"/>
          </a:p>
        </p:txBody>
      </p:sp>
      <p:sp>
        <p:nvSpPr>
          <p:cNvPr id="3" name="Slide Number Placeholder 2"/>
          <p:cNvSpPr>
            <a:spLocks noGrp="1"/>
          </p:cNvSpPr>
          <p:nvPr>
            <p:ph type="sldNum" sz="quarter" idx="10"/>
          </p:nvPr>
        </p:nvSpPr>
        <p:spPr/>
        <p:txBody>
          <a:bodyPr/>
          <a:lstStyle/>
          <a:p>
            <a:pPr defTabSz="844083" fontAlgn="base">
              <a:spcBef>
                <a:spcPct val="0"/>
              </a:spcBef>
              <a:spcAft>
                <a:spcPct val="0"/>
              </a:spcAft>
              <a:defRPr/>
            </a:pPr>
            <a:r>
              <a:rPr lang="sv-SE" smtClean="0">
                <a:solidFill>
                  <a:srgbClr val="000000"/>
                </a:solidFill>
              </a:rPr>
              <a:t> </a:t>
            </a:r>
            <a:fld id="{1F52532E-D107-4CD7-973A-0463227B16B1}" type="slidenum">
              <a:rPr lang="sv-SE" smtClean="0">
                <a:solidFill>
                  <a:srgbClr val="000000"/>
                </a:solidFill>
              </a:rPr>
              <a:pPr defTabSz="844083" fontAlgn="base">
                <a:spcBef>
                  <a:spcPct val="0"/>
                </a:spcBef>
                <a:spcAft>
                  <a:spcPct val="0"/>
                </a:spcAft>
                <a:defRPr/>
              </a:pPr>
              <a:t>‹#›</a:t>
            </a:fld>
            <a:endParaRPr lang="sv-SE" dirty="0">
              <a:solidFill>
                <a:srgbClr val="000000"/>
              </a:solidFill>
            </a:endParaRPr>
          </a:p>
        </p:txBody>
      </p:sp>
      <p:sp>
        <p:nvSpPr>
          <p:cNvPr id="4" name="Footer Placeholder 3"/>
          <p:cNvSpPr>
            <a:spLocks noGrp="1"/>
          </p:cNvSpPr>
          <p:nvPr>
            <p:ph type="ftr" sz="quarter" idx="11"/>
          </p:nvPr>
        </p:nvSpPr>
        <p:spPr/>
        <p:txBody>
          <a:bodyPr/>
          <a:lstStyle/>
          <a:p>
            <a:pPr algn="l" defTabSz="844083" fontAlgn="base">
              <a:spcBef>
                <a:spcPct val="0"/>
              </a:spcBef>
              <a:spcAft>
                <a:spcPct val="0"/>
              </a:spcAft>
              <a:defRPr/>
            </a:pPr>
            <a:r>
              <a:rPr lang="sv-SE" smtClean="0">
                <a:solidFill>
                  <a:srgbClr val="000000"/>
                </a:solidFill>
              </a:rPr>
              <a:t>Donald Broady, www.skeptron.uu.se/broady/sec/</a:t>
            </a:r>
            <a:endParaRPr lang="sv-SE" dirty="0" smtClean="0">
              <a:solidFill>
                <a:srgbClr val="000000"/>
              </a:solidFill>
            </a:endParaRPr>
          </a:p>
        </p:txBody>
      </p:sp>
      <p:sp>
        <p:nvSpPr>
          <p:cNvPr id="5" name="Date Placeholder 4"/>
          <p:cNvSpPr>
            <a:spLocks noGrp="1"/>
          </p:cNvSpPr>
          <p:nvPr>
            <p:ph type="dt" sz="half" idx="12"/>
          </p:nvPr>
        </p:nvSpPr>
        <p:spPr/>
        <p:txBody>
          <a:bodyPr/>
          <a:lstStyle/>
          <a:p>
            <a:pPr defTabSz="844083" fontAlgn="base">
              <a:spcBef>
                <a:spcPct val="0"/>
              </a:spcBef>
              <a:spcAft>
                <a:spcPct val="0"/>
              </a:spcAft>
            </a:pPr>
            <a:fld id="{AF3F2097-8CC0-4B90-84A1-39DC51D8FB35}" type="datetime1">
              <a:rPr lang="sv-SE" smtClean="0">
                <a:solidFill>
                  <a:srgbClr val="000000"/>
                </a:solidFill>
              </a:rPr>
              <a:pPr defTabSz="844083" fontAlgn="base">
                <a:spcBef>
                  <a:spcPct val="0"/>
                </a:spcBef>
                <a:spcAft>
                  <a:spcPct val="0"/>
                </a:spcAft>
              </a:pPr>
              <a:t>2020-02-17</a:t>
            </a:fld>
            <a:endParaRPr lang="sv-SE" dirty="0">
              <a:solidFill>
                <a:srgbClr val="000000"/>
              </a:solidFill>
            </a:endParaRPr>
          </a:p>
        </p:txBody>
      </p:sp>
      <p:sp>
        <p:nvSpPr>
          <p:cNvPr id="6" name="Content Placeholder 2"/>
          <p:cNvSpPr>
            <a:spLocks noGrp="1"/>
          </p:cNvSpPr>
          <p:nvPr>
            <p:ph idx="1"/>
          </p:nvPr>
        </p:nvSpPr>
        <p:spPr>
          <a:xfrm>
            <a:off x="650334" y="1340768"/>
            <a:ext cx="8175381" cy="4751387"/>
          </a:xfrm>
        </p:spPr>
        <p:txBody>
          <a:bodyPr/>
          <a:lstStyle>
            <a:lvl1pPr marL="0" indent="0">
              <a:buFontTx/>
              <a:buNone/>
              <a:defRPr>
                <a:latin typeface="+mn-lt"/>
              </a:defRPr>
            </a:lvl1pPr>
            <a:lvl2pPr marL="0" indent="0">
              <a:buNone/>
              <a:defRPr>
                <a:latin typeface="+mn-lt"/>
              </a:defRPr>
            </a:lvl2pPr>
            <a:lvl3pPr marL="0" indent="0">
              <a:buNone/>
              <a:defRPr>
                <a:latin typeface="+mn-lt"/>
              </a:defRPr>
            </a:lvl3pPr>
            <a:lvl4pPr marL="0" indent="0">
              <a:buNone/>
              <a:defRPr>
                <a:latin typeface="+mn-lt"/>
              </a:defRPr>
            </a:lvl4pPr>
            <a:lvl5pPr marL="0" indent="0">
              <a:buNone/>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a:p>
        </p:txBody>
      </p:sp>
    </p:spTree>
    <p:extLst>
      <p:ext uri="{BB962C8B-B14F-4D97-AF65-F5344CB8AC3E}">
        <p14:creationId xmlns:p14="http://schemas.microsoft.com/office/powerpoint/2010/main" val="352648617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tandard-broad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dirty="0" smtClean="0"/>
              <a:t>Click to edit Master title style</a:t>
            </a:r>
            <a:endParaRPr lang="sv-SE" dirty="0"/>
          </a:p>
        </p:txBody>
      </p:sp>
      <p:sp>
        <p:nvSpPr>
          <p:cNvPr id="3" name="Slide Number Placeholder 2"/>
          <p:cNvSpPr>
            <a:spLocks noGrp="1"/>
          </p:cNvSpPr>
          <p:nvPr>
            <p:ph type="sldNum" sz="quarter" idx="10"/>
          </p:nvPr>
        </p:nvSpPr>
        <p:spPr/>
        <p:txBody>
          <a:bodyPr/>
          <a:lstStyle/>
          <a:p>
            <a:pPr defTabSz="844083" fontAlgn="base">
              <a:spcBef>
                <a:spcPct val="0"/>
              </a:spcBef>
              <a:spcAft>
                <a:spcPct val="0"/>
              </a:spcAft>
              <a:defRPr/>
            </a:pPr>
            <a:r>
              <a:rPr lang="sv-SE" smtClean="0">
                <a:solidFill>
                  <a:srgbClr val="000000"/>
                </a:solidFill>
              </a:rPr>
              <a:t> </a:t>
            </a:r>
            <a:fld id="{1F52532E-D107-4CD7-973A-0463227B16B1}" type="slidenum">
              <a:rPr lang="sv-SE" smtClean="0">
                <a:solidFill>
                  <a:srgbClr val="000000"/>
                </a:solidFill>
              </a:rPr>
              <a:pPr defTabSz="844083" fontAlgn="base">
                <a:spcBef>
                  <a:spcPct val="0"/>
                </a:spcBef>
                <a:spcAft>
                  <a:spcPct val="0"/>
                </a:spcAft>
                <a:defRPr/>
              </a:pPr>
              <a:t>‹#›</a:t>
            </a:fld>
            <a:endParaRPr lang="sv-SE" dirty="0">
              <a:solidFill>
                <a:srgbClr val="000000"/>
              </a:solidFill>
            </a:endParaRPr>
          </a:p>
        </p:txBody>
      </p:sp>
      <p:sp>
        <p:nvSpPr>
          <p:cNvPr id="4" name="Footer Placeholder 3"/>
          <p:cNvSpPr>
            <a:spLocks noGrp="1"/>
          </p:cNvSpPr>
          <p:nvPr>
            <p:ph type="ftr" sz="quarter" idx="11"/>
          </p:nvPr>
        </p:nvSpPr>
        <p:spPr/>
        <p:txBody>
          <a:bodyPr/>
          <a:lstStyle/>
          <a:p>
            <a:pPr algn="l" defTabSz="844083" fontAlgn="base">
              <a:spcBef>
                <a:spcPct val="0"/>
              </a:spcBef>
              <a:spcAft>
                <a:spcPct val="0"/>
              </a:spcAft>
              <a:defRPr/>
            </a:pPr>
            <a:r>
              <a:rPr lang="sv-SE" smtClean="0">
                <a:solidFill>
                  <a:srgbClr val="000000"/>
                </a:solidFill>
              </a:rPr>
              <a:t>Donald Broady, www.skeptron.uu.se/broady/sec/</a:t>
            </a:r>
            <a:endParaRPr lang="sv-SE" dirty="0" smtClean="0">
              <a:solidFill>
                <a:srgbClr val="000000"/>
              </a:solidFill>
            </a:endParaRPr>
          </a:p>
        </p:txBody>
      </p:sp>
      <p:sp>
        <p:nvSpPr>
          <p:cNvPr id="5" name="Date Placeholder 4"/>
          <p:cNvSpPr>
            <a:spLocks noGrp="1"/>
          </p:cNvSpPr>
          <p:nvPr>
            <p:ph type="dt" sz="half" idx="12"/>
          </p:nvPr>
        </p:nvSpPr>
        <p:spPr/>
        <p:txBody>
          <a:bodyPr/>
          <a:lstStyle/>
          <a:p>
            <a:pPr defTabSz="844083" fontAlgn="base">
              <a:spcBef>
                <a:spcPct val="0"/>
              </a:spcBef>
              <a:spcAft>
                <a:spcPct val="0"/>
              </a:spcAft>
            </a:pPr>
            <a:fld id="{AF3F2097-8CC0-4B90-84A1-39DC51D8FB35}" type="datetime1">
              <a:rPr lang="sv-SE" smtClean="0">
                <a:solidFill>
                  <a:srgbClr val="000000"/>
                </a:solidFill>
              </a:rPr>
              <a:pPr defTabSz="844083" fontAlgn="base">
                <a:spcBef>
                  <a:spcPct val="0"/>
                </a:spcBef>
                <a:spcAft>
                  <a:spcPct val="0"/>
                </a:spcAft>
              </a:pPr>
              <a:t>2020-02-17</a:t>
            </a:fld>
            <a:endParaRPr lang="sv-SE" dirty="0">
              <a:solidFill>
                <a:srgbClr val="000000"/>
              </a:solidFill>
            </a:endParaRPr>
          </a:p>
        </p:txBody>
      </p:sp>
      <p:sp>
        <p:nvSpPr>
          <p:cNvPr id="6" name="Content Placeholder 2"/>
          <p:cNvSpPr>
            <a:spLocks noGrp="1"/>
          </p:cNvSpPr>
          <p:nvPr>
            <p:ph idx="1"/>
          </p:nvPr>
        </p:nvSpPr>
        <p:spPr>
          <a:xfrm>
            <a:off x="650334" y="1340768"/>
            <a:ext cx="8175381" cy="4751387"/>
          </a:xfrm>
        </p:spPr>
        <p:txBody>
          <a:bodyPr/>
          <a:lstStyle>
            <a:lvl1pPr marL="0" indent="0">
              <a:buFontTx/>
              <a:buNone/>
              <a:defRPr>
                <a:latin typeface="+mn-lt"/>
              </a:defRPr>
            </a:lvl1pPr>
            <a:lvl2pPr marL="0" indent="0">
              <a:buNone/>
              <a:defRPr>
                <a:latin typeface="+mn-lt"/>
              </a:defRPr>
            </a:lvl2pPr>
            <a:lvl3pPr marL="0" indent="0">
              <a:buNone/>
              <a:defRPr>
                <a:latin typeface="+mn-lt"/>
              </a:defRPr>
            </a:lvl3pPr>
            <a:lvl4pPr marL="0" indent="0">
              <a:buNone/>
              <a:defRPr>
                <a:latin typeface="+mn-lt"/>
              </a:defRPr>
            </a:lvl4pPr>
            <a:lvl5pPr marL="0" indent="0">
              <a:buNone/>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a:p>
        </p:txBody>
      </p:sp>
    </p:spTree>
    <p:extLst>
      <p:ext uri="{BB962C8B-B14F-4D97-AF65-F5344CB8AC3E}">
        <p14:creationId xmlns:p14="http://schemas.microsoft.com/office/powerpoint/2010/main" val="377245812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24C6E6-0885-4F21-9ACF-51737FBAE3A0}" type="datetimeFigureOut">
              <a:rPr lang="en-GB" smtClean="0"/>
              <a:pPr/>
              <a:t>17/02/2020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4FC3AA-CA52-4354-973B-7ADC752BDE7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024C6E6-0885-4F21-9ACF-51737FBAE3A0}" type="datetimeFigureOut">
              <a:rPr lang="en-GB" smtClean="0"/>
              <a:pPr/>
              <a:t>17/02/2020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4FC3AA-CA52-4354-973B-7ADC752BDE75}" type="slidenum">
              <a:rPr lang="en-GB" smtClean="0"/>
              <a:pPr/>
              <a:t>‹#›</a:t>
            </a:fld>
            <a:endParaRPr lang="en-GB"/>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024C6E6-0885-4F21-9ACF-51737FBAE3A0}" type="datetimeFigureOut">
              <a:rPr lang="en-GB" smtClean="0"/>
              <a:pPr/>
              <a:t>17/02/2020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4FC3AA-CA52-4354-973B-7ADC752BDE7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024C6E6-0885-4F21-9ACF-51737FBAE3A0}" type="datetimeFigureOut">
              <a:rPr lang="en-GB" smtClean="0"/>
              <a:pPr/>
              <a:t>17/02/2020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F4FC3AA-CA52-4354-973B-7ADC752BDE7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024C6E6-0885-4F21-9ACF-51737FBAE3A0}" type="datetimeFigureOut">
              <a:rPr lang="en-GB" smtClean="0"/>
              <a:pPr/>
              <a:t>17/02/2020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F4FC3AA-CA52-4354-973B-7ADC752BDE7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C024C6E6-0885-4F21-9ACF-51737FBAE3A0}" type="datetimeFigureOut">
              <a:rPr lang="en-GB" smtClean="0"/>
              <a:pPr/>
              <a:t>17/02/2020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F4FC3AA-CA52-4354-973B-7ADC752BDE75}" type="slidenum">
              <a:rPr lang="en-GB" smtClean="0"/>
              <a:pPr/>
              <a:t>‹#›</a:t>
            </a:fld>
            <a:endParaRPr lang="en-GB"/>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024C6E6-0885-4F21-9ACF-51737FBAE3A0}" type="datetimeFigureOut">
              <a:rPr lang="en-GB" smtClean="0"/>
              <a:pPr/>
              <a:t>17/02/2020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4FC3AA-CA52-4354-973B-7ADC752BDE7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024C6E6-0885-4F21-9ACF-51737FBAE3A0}" type="datetimeFigureOut">
              <a:rPr lang="en-GB" smtClean="0"/>
              <a:pPr/>
              <a:t>17/02/2020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4FC3AA-CA52-4354-973B-7ADC752BDE75}" type="slidenum">
              <a:rPr lang="en-GB" smtClean="0"/>
              <a:pPr/>
              <a:t>‹#›</a:t>
            </a:fld>
            <a:endParaRPr lang="en-GB"/>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024C6E6-0885-4F21-9ACF-51737FBAE3A0}" type="datetimeFigureOut">
              <a:rPr lang="en-GB" smtClean="0"/>
              <a:pPr/>
              <a:t>17/02/2020</a:t>
            </a:fld>
            <a:endParaRPr lang="en-GB"/>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F4FC3AA-CA52-4354-973B-7ADC752BDE75}" type="slidenum">
              <a:rPr lang="en-GB" smtClean="0"/>
              <a:pPr/>
              <a:t>‹#›</a:t>
            </a:fld>
            <a:endParaRPr lang="en-GB"/>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915258" y="260351"/>
            <a:ext cx="6711462" cy="7921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dirty="0" smtClean="0"/>
          </a:p>
        </p:txBody>
      </p:sp>
      <p:sp>
        <p:nvSpPr>
          <p:cNvPr id="2051" name="Rectangle 3"/>
          <p:cNvSpPr>
            <a:spLocks noGrp="1" noChangeArrowheads="1"/>
          </p:cNvSpPr>
          <p:nvPr>
            <p:ph type="body" idx="1"/>
          </p:nvPr>
        </p:nvSpPr>
        <p:spPr bwMode="auto">
          <a:xfrm>
            <a:off x="451339" y="1341438"/>
            <a:ext cx="8175381" cy="47513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smtClean="0"/>
          </a:p>
        </p:txBody>
      </p:sp>
      <p:sp>
        <p:nvSpPr>
          <p:cNvPr id="1030" name="Rectangle 6"/>
          <p:cNvSpPr>
            <a:spLocks noGrp="1" noChangeArrowheads="1"/>
          </p:cNvSpPr>
          <p:nvPr>
            <p:ph type="sldNum" sz="quarter" idx="4"/>
          </p:nvPr>
        </p:nvSpPr>
        <p:spPr bwMode="auto">
          <a:xfrm>
            <a:off x="7900675" y="6381751"/>
            <a:ext cx="745927" cy="3857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108">
                <a:latin typeface="Arial" charset="0"/>
              </a:defRPr>
            </a:lvl1pPr>
          </a:lstStyle>
          <a:p>
            <a:pPr defTabSz="844083" fontAlgn="base">
              <a:spcBef>
                <a:spcPct val="0"/>
              </a:spcBef>
              <a:spcAft>
                <a:spcPct val="0"/>
              </a:spcAft>
              <a:defRPr/>
            </a:pPr>
            <a:r>
              <a:rPr lang="sv-SE" smtClean="0">
                <a:solidFill>
                  <a:srgbClr val="000000"/>
                </a:solidFill>
              </a:rPr>
              <a:t> </a:t>
            </a:r>
            <a:fld id="{1F52532E-D107-4CD7-973A-0463227B16B1}" type="slidenum">
              <a:rPr lang="sv-SE" smtClean="0">
                <a:solidFill>
                  <a:srgbClr val="000000"/>
                </a:solidFill>
              </a:rPr>
              <a:pPr defTabSz="844083" fontAlgn="base">
                <a:spcBef>
                  <a:spcPct val="0"/>
                </a:spcBef>
                <a:spcAft>
                  <a:spcPct val="0"/>
                </a:spcAft>
                <a:defRPr/>
              </a:pPr>
              <a:t>‹#›</a:t>
            </a:fld>
            <a:endParaRPr lang="sv-SE" dirty="0">
              <a:solidFill>
                <a:srgbClr val="000000"/>
              </a:solidFill>
            </a:endParaRPr>
          </a:p>
        </p:txBody>
      </p:sp>
      <p:sp>
        <p:nvSpPr>
          <p:cNvPr id="1029" name="Rectangle 5"/>
          <p:cNvSpPr>
            <a:spLocks noGrp="1" noChangeArrowheads="1"/>
          </p:cNvSpPr>
          <p:nvPr>
            <p:ph type="ftr" sz="quarter" idx="3"/>
          </p:nvPr>
        </p:nvSpPr>
        <p:spPr bwMode="auto">
          <a:xfrm>
            <a:off x="1115616" y="6416353"/>
            <a:ext cx="6048672" cy="21667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646">
                <a:latin typeface="Gill Sans MT" pitchFamily="34" charset="0"/>
              </a:defRPr>
            </a:lvl1pPr>
          </a:lstStyle>
          <a:p>
            <a:pPr algn="l" defTabSz="844083" fontAlgn="base">
              <a:spcBef>
                <a:spcPct val="0"/>
              </a:spcBef>
              <a:spcAft>
                <a:spcPct val="0"/>
              </a:spcAft>
              <a:defRPr/>
            </a:pPr>
            <a:r>
              <a:rPr lang="sv-SE" smtClean="0">
                <a:solidFill>
                  <a:srgbClr val="000000"/>
                </a:solidFill>
              </a:rPr>
              <a:t>Donald Broady, www.skeptron.uu.se/broady/sec/</a:t>
            </a:r>
            <a:endParaRPr lang="sv-SE" dirty="0" smtClean="0">
              <a:solidFill>
                <a:srgbClr val="000000"/>
              </a:solidFill>
            </a:endParaRPr>
          </a:p>
        </p:txBody>
      </p:sp>
      <p:sp>
        <p:nvSpPr>
          <p:cNvPr id="1034" name="Text Box 10"/>
          <p:cNvSpPr txBox="1">
            <a:spLocks noChangeArrowheads="1"/>
          </p:cNvSpPr>
          <p:nvPr/>
        </p:nvSpPr>
        <p:spPr bwMode="auto">
          <a:xfrm>
            <a:off x="0" y="5410200"/>
            <a:ext cx="1447800" cy="433196"/>
          </a:xfrm>
          <a:prstGeom prst="rect">
            <a:avLst/>
          </a:prstGeom>
          <a:noFill/>
          <a:ln w="9525">
            <a:noFill/>
            <a:miter lim="800000"/>
            <a:headEnd/>
            <a:tailEnd/>
          </a:ln>
          <a:effectLst/>
        </p:spPr>
        <p:txBody>
          <a:bodyPr>
            <a:spAutoFit/>
          </a:bodyPr>
          <a:lstStyle/>
          <a:p>
            <a:pPr marL="0" marR="0" lvl="0" indent="0" algn="l" defTabSz="844083" rtl="0" eaLnBrk="1" fontAlgn="base" latinLnBrk="0" hangingPunct="1">
              <a:lnSpc>
                <a:spcPct val="100000"/>
              </a:lnSpc>
              <a:spcBef>
                <a:spcPct val="50000"/>
              </a:spcBef>
              <a:spcAft>
                <a:spcPct val="0"/>
              </a:spcAft>
              <a:buClrTx/>
              <a:buSzTx/>
              <a:buFontTx/>
              <a:buNone/>
              <a:tabLst/>
              <a:defRPr/>
            </a:pPr>
            <a:endParaRPr kumimoji="0" lang="en-GB" sz="2215"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pic>
        <p:nvPicPr>
          <p:cNvPr id="2056" name="Picture 22"/>
          <p:cNvPicPr>
            <a:picLocks noChangeAspect="1" noChangeArrowheads="1"/>
          </p:cNvPicPr>
          <p:nvPr/>
        </p:nvPicPr>
        <p:blipFill>
          <a:blip r:embed="rId4" cstate="print"/>
          <a:srcRect/>
          <a:stretch>
            <a:fillRect/>
          </a:stretch>
        </p:blipFill>
        <p:spPr bwMode="auto">
          <a:xfrm>
            <a:off x="317989" y="0"/>
            <a:ext cx="1381857" cy="1441450"/>
          </a:xfrm>
          <a:prstGeom prst="rect">
            <a:avLst/>
          </a:prstGeom>
          <a:noFill/>
          <a:ln w="9525">
            <a:noFill/>
            <a:miter lim="800000"/>
            <a:headEnd/>
            <a:tailEnd/>
          </a:ln>
        </p:spPr>
      </p:pic>
      <p:sp>
        <p:nvSpPr>
          <p:cNvPr id="3" name="Date Placeholder 2"/>
          <p:cNvSpPr>
            <a:spLocks noGrp="1"/>
          </p:cNvSpPr>
          <p:nvPr>
            <p:ph type="dt" sz="half" idx="2"/>
          </p:nvPr>
        </p:nvSpPr>
        <p:spPr>
          <a:xfrm>
            <a:off x="7302454" y="6416353"/>
            <a:ext cx="598220" cy="215981"/>
          </a:xfrm>
          <a:prstGeom prst="rect">
            <a:avLst/>
          </a:prstGeom>
        </p:spPr>
        <p:txBody>
          <a:bodyPr vert="horz" lIns="91440" tIns="45720" rIns="91440" bIns="45720" rtlCol="0" anchor="ctr"/>
          <a:lstStyle>
            <a:lvl1pPr algn="l">
              <a:defRPr sz="646">
                <a:solidFill>
                  <a:schemeClr val="tx1"/>
                </a:solidFill>
                <a:latin typeface="Gill Sans MT" panose="020B0502020104020203" pitchFamily="34" charset="0"/>
              </a:defRPr>
            </a:lvl1pPr>
          </a:lstStyle>
          <a:p>
            <a:pPr defTabSz="844083" fontAlgn="ctr">
              <a:spcBef>
                <a:spcPct val="0"/>
              </a:spcBef>
              <a:spcAft>
                <a:spcPct val="0"/>
              </a:spcAft>
            </a:pPr>
            <a:fld id="{7134BA30-AB71-4DDE-A6B8-0A8E12D3B11B}" type="datetime1">
              <a:rPr lang="sv-SE" smtClean="0">
                <a:solidFill>
                  <a:srgbClr val="000000"/>
                </a:solidFill>
              </a:rPr>
              <a:pPr defTabSz="844083" fontAlgn="ctr">
                <a:spcBef>
                  <a:spcPct val="0"/>
                </a:spcBef>
                <a:spcAft>
                  <a:spcPct val="0"/>
                </a:spcAft>
              </a:pPr>
              <a:t>2020-02-17</a:t>
            </a:fld>
            <a:endParaRPr lang="sv-SE" dirty="0">
              <a:solidFill>
                <a:srgbClr val="000000"/>
              </a:solidFill>
            </a:endParaRPr>
          </a:p>
        </p:txBody>
      </p:sp>
      <p:pic>
        <p:nvPicPr>
          <p:cNvPr id="2" name="Picture 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46456" y="6389976"/>
            <a:ext cx="580292" cy="200025"/>
          </a:xfrm>
          <a:prstGeom prst="rect">
            <a:avLst/>
          </a:prstGeom>
        </p:spPr>
      </p:pic>
    </p:spTree>
    <p:extLst>
      <p:ext uri="{BB962C8B-B14F-4D97-AF65-F5344CB8AC3E}">
        <p14:creationId xmlns:p14="http://schemas.microsoft.com/office/powerpoint/2010/main" val="3673624716"/>
      </p:ext>
    </p:extLst>
  </p:cSld>
  <p:clrMap bg1="lt1" tx1="dk1" bg2="lt2" tx2="dk2" accent1="accent1" accent2="accent2" accent3="accent3" accent4="accent4" accent5="accent5" accent6="accent6" hlink="hlink" folHlink="folHlink"/>
  <p:sldLayoutIdLst>
    <p:sldLayoutId id="2147483805" r:id="rId1"/>
    <p:sldLayoutId id="2147483806" r:id="rId2"/>
  </p:sldLayoutIdLst>
  <p:timing>
    <p:tnLst>
      <p:par>
        <p:cTn id="1" dur="indefinite" restart="never" nodeType="tmRoot"/>
      </p:par>
    </p:tnLst>
  </p:timing>
  <p:hf hdr="0"/>
  <p:txStyles>
    <p:titleStyle>
      <a:lvl1pPr algn="l" rtl="0" eaLnBrk="1" fontAlgn="ctr" hangingPunct="1">
        <a:spcBef>
          <a:spcPct val="0"/>
        </a:spcBef>
        <a:spcAft>
          <a:spcPct val="0"/>
        </a:spcAft>
        <a:defRPr sz="3139" baseline="0">
          <a:solidFill>
            <a:srgbClr val="000000"/>
          </a:solidFill>
          <a:latin typeface="Century Schoolbook" panose="02040604050505020304" pitchFamily="18" charset="0"/>
          <a:ea typeface="+mj-ea"/>
          <a:cs typeface="+mj-cs"/>
        </a:defRPr>
      </a:lvl1pPr>
      <a:lvl2pPr algn="l" rtl="0" eaLnBrk="1" fontAlgn="ctr" hangingPunct="1">
        <a:spcBef>
          <a:spcPct val="0"/>
        </a:spcBef>
        <a:spcAft>
          <a:spcPct val="0"/>
        </a:spcAft>
        <a:defRPr sz="3877">
          <a:solidFill>
            <a:srgbClr val="000000"/>
          </a:solidFill>
          <a:latin typeface="Book Antiqua" pitchFamily="18" charset="0"/>
        </a:defRPr>
      </a:lvl2pPr>
      <a:lvl3pPr algn="l" rtl="0" eaLnBrk="1" fontAlgn="ctr" hangingPunct="1">
        <a:spcBef>
          <a:spcPct val="0"/>
        </a:spcBef>
        <a:spcAft>
          <a:spcPct val="0"/>
        </a:spcAft>
        <a:defRPr sz="3877">
          <a:solidFill>
            <a:srgbClr val="000000"/>
          </a:solidFill>
          <a:latin typeface="Book Antiqua" pitchFamily="18" charset="0"/>
        </a:defRPr>
      </a:lvl3pPr>
      <a:lvl4pPr algn="l" rtl="0" eaLnBrk="1" fontAlgn="ctr" hangingPunct="1">
        <a:spcBef>
          <a:spcPct val="0"/>
        </a:spcBef>
        <a:spcAft>
          <a:spcPct val="0"/>
        </a:spcAft>
        <a:defRPr sz="3877">
          <a:solidFill>
            <a:srgbClr val="000000"/>
          </a:solidFill>
          <a:latin typeface="Book Antiqua" pitchFamily="18" charset="0"/>
        </a:defRPr>
      </a:lvl4pPr>
      <a:lvl5pPr algn="l" rtl="0" eaLnBrk="1" fontAlgn="ctr" hangingPunct="1">
        <a:spcBef>
          <a:spcPct val="0"/>
        </a:spcBef>
        <a:spcAft>
          <a:spcPct val="0"/>
        </a:spcAft>
        <a:defRPr sz="3877">
          <a:solidFill>
            <a:srgbClr val="000000"/>
          </a:solidFill>
          <a:latin typeface="Book Antiqua" pitchFamily="18" charset="0"/>
        </a:defRPr>
      </a:lvl5pPr>
      <a:lvl6pPr marL="422041" algn="l" rtl="0" eaLnBrk="1" fontAlgn="ctr" hangingPunct="1">
        <a:spcBef>
          <a:spcPct val="0"/>
        </a:spcBef>
        <a:spcAft>
          <a:spcPct val="0"/>
        </a:spcAft>
        <a:defRPr sz="3877">
          <a:solidFill>
            <a:srgbClr val="000000"/>
          </a:solidFill>
          <a:latin typeface="Book Antiqua" pitchFamily="18" charset="0"/>
        </a:defRPr>
      </a:lvl6pPr>
      <a:lvl7pPr marL="844083" algn="l" rtl="0" eaLnBrk="1" fontAlgn="ctr" hangingPunct="1">
        <a:spcBef>
          <a:spcPct val="0"/>
        </a:spcBef>
        <a:spcAft>
          <a:spcPct val="0"/>
        </a:spcAft>
        <a:defRPr sz="3877">
          <a:solidFill>
            <a:srgbClr val="000000"/>
          </a:solidFill>
          <a:latin typeface="Book Antiqua" pitchFamily="18" charset="0"/>
        </a:defRPr>
      </a:lvl7pPr>
      <a:lvl8pPr marL="1266124" algn="l" rtl="0" eaLnBrk="1" fontAlgn="ctr" hangingPunct="1">
        <a:spcBef>
          <a:spcPct val="0"/>
        </a:spcBef>
        <a:spcAft>
          <a:spcPct val="0"/>
        </a:spcAft>
        <a:defRPr sz="3877">
          <a:solidFill>
            <a:srgbClr val="000000"/>
          </a:solidFill>
          <a:latin typeface="Book Antiqua" pitchFamily="18" charset="0"/>
        </a:defRPr>
      </a:lvl8pPr>
      <a:lvl9pPr marL="1688165" algn="l" rtl="0" eaLnBrk="1" fontAlgn="ctr" hangingPunct="1">
        <a:spcBef>
          <a:spcPct val="0"/>
        </a:spcBef>
        <a:spcAft>
          <a:spcPct val="0"/>
        </a:spcAft>
        <a:defRPr sz="3877">
          <a:solidFill>
            <a:srgbClr val="000000"/>
          </a:solidFill>
          <a:latin typeface="Book Antiqua" pitchFamily="18" charset="0"/>
        </a:defRPr>
      </a:lvl9pPr>
    </p:titleStyle>
    <p:bodyStyle>
      <a:lvl1pPr marL="0" indent="0" algn="l" rtl="0" eaLnBrk="1" fontAlgn="base" hangingPunct="1">
        <a:spcBef>
          <a:spcPct val="20000"/>
        </a:spcBef>
        <a:spcAft>
          <a:spcPct val="0"/>
        </a:spcAft>
        <a:buNone/>
        <a:defRPr sz="2769" baseline="0">
          <a:solidFill>
            <a:schemeClr val="tx1"/>
          </a:solidFill>
          <a:latin typeface="Century Schoolbook" panose="02040604050505020304" pitchFamily="18" charset="0"/>
          <a:ea typeface="+mn-ea"/>
          <a:cs typeface="+mn-cs"/>
        </a:defRPr>
      </a:lvl1pPr>
      <a:lvl2pPr marL="0" indent="0" algn="l" rtl="0" eaLnBrk="1" fontAlgn="base" hangingPunct="1">
        <a:spcBef>
          <a:spcPct val="20000"/>
        </a:spcBef>
        <a:spcAft>
          <a:spcPct val="0"/>
        </a:spcAft>
        <a:buFontTx/>
        <a:buNone/>
        <a:defRPr sz="2215">
          <a:solidFill>
            <a:schemeClr val="tx1"/>
          </a:solidFill>
          <a:latin typeface="Century Schoolbook" panose="02040604050505020304" pitchFamily="18" charset="0"/>
        </a:defRPr>
      </a:lvl2pPr>
      <a:lvl3pPr marL="0" indent="0" algn="l" rtl="0" eaLnBrk="1" fontAlgn="base" hangingPunct="1">
        <a:spcBef>
          <a:spcPct val="20000"/>
        </a:spcBef>
        <a:spcAft>
          <a:spcPct val="0"/>
        </a:spcAft>
        <a:buFontTx/>
        <a:buNone/>
        <a:defRPr sz="1846">
          <a:solidFill>
            <a:schemeClr val="tx1"/>
          </a:solidFill>
          <a:latin typeface="Century Schoolbook" panose="02040604050505020304" pitchFamily="18" charset="0"/>
        </a:defRPr>
      </a:lvl3pPr>
      <a:lvl4pPr marL="0" indent="0" algn="l" rtl="0" eaLnBrk="1" fontAlgn="base" hangingPunct="1">
        <a:spcBef>
          <a:spcPct val="20000"/>
        </a:spcBef>
        <a:spcAft>
          <a:spcPct val="0"/>
        </a:spcAft>
        <a:buFontTx/>
        <a:buNone/>
        <a:defRPr sz="1846">
          <a:solidFill>
            <a:schemeClr val="tx1"/>
          </a:solidFill>
          <a:latin typeface="Century Schoolbook" panose="02040604050505020304" pitchFamily="18" charset="0"/>
        </a:defRPr>
      </a:lvl4pPr>
      <a:lvl5pPr marL="0" indent="0" algn="l" rtl="0" eaLnBrk="1" fontAlgn="base" hangingPunct="1">
        <a:spcBef>
          <a:spcPct val="20000"/>
        </a:spcBef>
        <a:spcAft>
          <a:spcPct val="0"/>
        </a:spcAft>
        <a:buNone/>
        <a:defRPr sz="1846">
          <a:solidFill>
            <a:schemeClr val="tx1"/>
          </a:solidFill>
          <a:latin typeface="Century Schoolbook" panose="02040604050505020304" pitchFamily="18" charset="0"/>
        </a:defRPr>
      </a:lvl5pPr>
      <a:lvl6pPr marL="2321227" indent="-211021" algn="l" rtl="0" eaLnBrk="1" fontAlgn="base" hangingPunct="1">
        <a:spcBef>
          <a:spcPct val="20000"/>
        </a:spcBef>
        <a:spcAft>
          <a:spcPct val="0"/>
        </a:spcAft>
        <a:buChar char="»"/>
        <a:defRPr sz="1846">
          <a:solidFill>
            <a:schemeClr val="tx1"/>
          </a:solidFill>
          <a:latin typeface="Arial" charset="0"/>
        </a:defRPr>
      </a:lvl6pPr>
      <a:lvl7pPr marL="2743269" indent="-211021" algn="l" rtl="0" eaLnBrk="1" fontAlgn="base" hangingPunct="1">
        <a:spcBef>
          <a:spcPct val="20000"/>
        </a:spcBef>
        <a:spcAft>
          <a:spcPct val="0"/>
        </a:spcAft>
        <a:buChar char="»"/>
        <a:defRPr sz="1846">
          <a:solidFill>
            <a:schemeClr val="tx1"/>
          </a:solidFill>
          <a:latin typeface="Arial" charset="0"/>
        </a:defRPr>
      </a:lvl7pPr>
      <a:lvl8pPr marL="3165310" indent="-211021" algn="l" rtl="0" eaLnBrk="1" fontAlgn="base" hangingPunct="1">
        <a:spcBef>
          <a:spcPct val="20000"/>
        </a:spcBef>
        <a:spcAft>
          <a:spcPct val="0"/>
        </a:spcAft>
        <a:buChar char="»"/>
        <a:defRPr sz="1846">
          <a:solidFill>
            <a:schemeClr val="tx1"/>
          </a:solidFill>
          <a:latin typeface="Arial" charset="0"/>
        </a:defRPr>
      </a:lvl8pPr>
      <a:lvl9pPr marL="3587351" indent="-211021" algn="l" rtl="0" eaLnBrk="1" fontAlgn="base" hangingPunct="1">
        <a:spcBef>
          <a:spcPct val="20000"/>
        </a:spcBef>
        <a:spcAft>
          <a:spcPct val="0"/>
        </a:spcAft>
        <a:buChar char="»"/>
        <a:defRPr sz="1846">
          <a:solidFill>
            <a:schemeClr val="tx1"/>
          </a:solidFill>
          <a:latin typeface="Arial" charset="0"/>
        </a:defRPr>
      </a:lvl9pPr>
    </p:bodyStyle>
    <p:otherStyle>
      <a:defPPr>
        <a:defRPr lang="sv-SE"/>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v-SE"/>
          </a:p>
        </p:txBody>
      </p:sp>
      <p:sp>
        <p:nvSpPr>
          <p:cNvPr id="3" name="Slide Number Placeholder 2"/>
          <p:cNvSpPr>
            <a:spLocks noGrp="1"/>
          </p:cNvSpPr>
          <p:nvPr>
            <p:ph type="sldNum" sz="quarter" idx="10"/>
          </p:nvPr>
        </p:nvSpPr>
        <p:spPr/>
        <p:txBody>
          <a:bodyPr/>
          <a:lstStyle/>
          <a:p>
            <a:pPr defTabSz="844083" fontAlgn="base">
              <a:spcBef>
                <a:spcPct val="0"/>
              </a:spcBef>
              <a:spcAft>
                <a:spcPct val="0"/>
              </a:spcAft>
              <a:defRPr/>
            </a:pPr>
            <a:r>
              <a:rPr lang="sv-SE">
                <a:solidFill>
                  <a:srgbClr val="000000"/>
                </a:solidFill>
              </a:rPr>
              <a:t> </a:t>
            </a:r>
            <a:fld id="{1F52532E-D107-4CD7-973A-0463227B16B1}" type="slidenum">
              <a:rPr lang="sv-SE">
                <a:solidFill>
                  <a:srgbClr val="000000"/>
                </a:solidFill>
              </a:rPr>
              <a:pPr defTabSz="844083" fontAlgn="base">
                <a:spcBef>
                  <a:spcPct val="0"/>
                </a:spcBef>
                <a:spcAft>
                  <a:spcPct val="0"/>
                </a:spcAft>
                <a:defRPr/>
              </a:pPr>
              <a:t>1</a:t>
            </a:fld>
            <a:endParaRPr lang="sv-SE" dirty="0">
              <a:solidFill>
                <a:srgbClr val="000000"/>
              </a:solidFill>
            </a:endParaRPr>
          </a:p>
        </p:txBody>
      </p:sp>
      <p:sp>
        <p:nvSpPr>
          <p:cNvPr id="4" name="Footer Placeholder 3"/>
          <p:cNvSpPr>
            <a:spLocks noGrp="1"/>
          </p:cNvSpPr>
          <p:nvPr>
            <p:ph type="ftr" sz="quarter" idx="11"/>
          </p:nvPr>
        </p:nvSpPr>
        <p:spPr/>
        <p:txBody>
          <a:bodyPr/>
          <a:lstStyle/>
          <a:p>
            <a:pPr algn="l" defTabSz="844083" fontAlgn="base">
              <a:spcBef>
                <a:spcPct val="0"/>
              </a:spcBef>
              <a:spcAft>
                <a:spcPct val="0"/>
              </a:spcAft>
              <a:defRPr/>
            </a:pPr>
            <a:r>
              <a:rPr lang="sv-SE">
                <a:solidFill>
                  <a:srgbClr val="000000"/>
                </a:solidFill>
              </a:rPr>
              <a:t>Donald Broady, www.skeptron.uu.se/broady/sec/</a:t>
            </a:r>
            <a:endParaRPr lang="sv-SE" dirty="0">
              <a:solidFill>
                <a:srgbClr val="000000"/>
              </a:solidFill>
            </a:endParaRPr>
          </a:p>
        </p:txBody>
      </p:sp>
      <p:sp>
        <p:nvSpPr>
          <p:cNvPr id="5" name="Date Placeholder 4"/>
          <p:cNvSpPr>
            <a:spLocks noGrp="1"/>
          </p:cNvSpPr>
          <p:nvPr>
            <p:ph type="dt" sz="half" idx="12"/>
          </p:nvPr>
        </p:nvSpPr>
        <p:spPr/>
        <p:txBody>
          <a:bodyPr/>
          <a:lstStyle/>
          <a:p>
            <a:pPr defTabSz="844083" fontAlgn="base">
              <a:spcBef>
                <a:spcPct val="0"/>
              </a:spcBef>
              <a:spcAft>
                <a:spcPct val="0"/>
              </a:spcAft>
            </a:pPr>
            <a:endParaRPr lang="sv-SE" dirty="0">
              <a:solidFill>
                <a:srgbClr val="000000"/>
              </a:solidFill>
            </a:endParaRPr>
          </a:p>
        </p:txBody>
      </p:sp>
      <p:sp>
        <p:nvSpPr>
          <p:cNvPr id="8" name="TextBox 7"/>
          <p:cNvSpPr txBox="1"/>
          <p:nvPr/>
        </p:nvSpPr>
        <p:spPr>
          <a:xfrm>
            <a:off x="1535045" y="1811216"/>
            <a:ext cx="6330461" cy="2080698"/>
          </a:xfrm>
          <a:prstGeom prst="rect">
            <a:avLst/>
          </a:prstGeom>
          <a:noFill/>
          <a:ln w="19050">
            <a:solidFill>
              <a:srgbClr val="7E0000"/>
            </a:solidFill>
          </a:ln>
        </p:spPr>
        <p:txBody>
          <a:bodyPr wrap="square" rtlCol="0">
            <a:spAutoFit/>
          </a:bodyPr>
          <a:lstStyle/>
          <a:p>
            <a:pPr defTabSz="844083" fontAlgn="base">
              <a:spcBef>
                <a:spcPct val="0"/>
              </a:spcBef>
              <a:spcAft>
                <a:spcPct val="0"/>
              </a:spcAft>
            </a:pPr>
            <a:endParaRPr lang="en-GB" sz="1292">
              <a:solidFill>
                <a:srgbClr val="000000"/>
              </a:solidFill>
              <a:latin typeface="Garamond" panose="02020404030301010803" pitchFamily="18" charset="0"/>
            </a:endParaRPr>
          </a:p>
          <a:p>
            <a:pPr defTabSz="844083" fontAlgn="base">
              <a:spcBef>
                <a:spcPct val="0"/>
              </a:spcBef>
              <a:spcAft>
                <a:spcPct val="0"/>
              </a:spcAft>
            </a:pPr>
            <a:r>
              <a:rPr lang="en-GB" sz="1292">
                <a:solidFill>
                  <a:srgbClr val="000000"/>
                </a:solidFill>
                <a:latin typeface="Garamond" panose="02020404030301010803" pitchFamily="18" charset="0"/>
              </a:rPr>
              <a:t>This file is </a:t>
            </a:r>
            <a:r>
              <a:rPr lang="en-GB" sz="1292">
                <a:solidFill>
                  <a:srgbClr val="000000"/>
                </a:solidFill>
                <a:latin typeface="Garamond" panose="02020404030301010803" pitchFamily="18" charset="0"/>
              </a:rPr>
              <a:t>an historical remnant. It belongs to the collection Skeptron Web Archive (included in Donald Broady's archive) that mirrors parts of the public Skeptron web site as it appeared </a:t>
            </a:r>
            <a:r>
              <a:rPr lang="en-GB" sz="1292">
                <a:solidFill>
                  <a:srgbClr val="000000"/>
                </a:solidFill>
                <a:latin typeface="Garamond" panose="02020404030301010803" pitchFamily="18" charset="0"/>
              </a:rPr>
              <a:t>on</a:t>
            </a:r>
            <a:br>
              <a:rPr lang="en-GB" sz="1292">
                <a:solidFill>
                  <a:srgbClr val="000000"/>
                </a:solidFill>
                <a:latin typeface="Garamond" panose="02020404030301010803" pitchFamily="18" charset="0"/>
              </a:rPr>
            </a:br>
            <a:r>
              <a:rPr lang="en-GB" sz="1292">
                <a:solidFill>
                  <a:srgbClr val="000000"/>
                </a:solidFill>
                <a:latin typeface="Garamond" panose="02020404030301010803" pitchFamily="18" charset="0"/>
              </a:rPr>
              <a:t>31 </a:t>
            </a:r>
            <a:r>
              <a:rPr lang="en-GB" sz="1292">
                <a:solidFill>
                  <a:srgbClr val="000000"/>
                </a:solidFill>
                <a:latin typeface="Garamond" panose="02020404030301010803" pitchFamily="18" charset="0"/>
              </a:rPr>
              <a:t>December 2019, containing material from the research group Sociology of Education and Culture (SEC) and the research programme Digital Literature (DL). The contents and file names are unchanged while character and layout encoding of older pages has been updated for technical reasons. Most links are dead. A number of documents of negligible historical interest as well as the collaborators’ personal pages are omitted. The site's internet address was since Summer 1993 www.nada.kth.se/~broady/ and </a:t>
            </a:r>
            <a:r>
              <a:rPr lang="en-GB" sz="1292">
                <a:solidFill>
                  <a:srgbClr val="000000"/>
                </a:solidFill>
                <a:latin typeface="Garamond" panose="02020404030301010803" pitchFamily="18" charset="0"/>
              </a:rPr>
              <a:t>since 2006 </a:t>
            </a:r>
            <a:r>
              <a:rPr lang="en-GB" sz="1292">
                <a:solidFill>
                  <a:srgbClr val="000000"/>
                </a:solidFill>
                <a:latin typeface="Garamond" panose="02020404030301010803" pitchFamily="18" charset="0"/>
              </a:rPr>
              <a:t>www.skeptron.uu.se/broady/sec/.</a:t>
            </a:r>
          </a:p>
          <a:p>
            <a:pPr defTabSz="844083" fontAlgn="base">
              <a:spcBef>
                <a:spcPct val="0"/>
              </a:spcBef>
              <a:spcAft>
                <a:spcPct val="0"/>
              </a:spcAft>
            </a:pPr>
            <a:endParaRPr lang="en-GB" sz="1292">
              <a:solidFill>
                <a:srgbClr val="000000"/>
              </a:solidFill>
              <a:latin typeface="Garamond" panose="02020404030301010803" pitchFamily="18" charset="0"/>
            </a:endParaRPr>
          </a:p>
        </p:txBody>
      </p:sp>
    </p:spTree>
    <p:extLst>
      <p:ext uri="{BB962C8B-B14F-4D97-AF65-F5344CB8AC3E}">
        <p14:creationId xmlns:p14="http://schemas.microsoft.com/office/powerpoint/2010/main" val="15297792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1268760"/>
            <a:ext cx="7776864" cy="4800600"/>
          </a:xfrm>
        </p:spPr>
        <p:txBody>
          <a:bodyPr>
            <a:normAutofit/>
          </a:bodyPr>
          <a:lstStyle/>
          <a:p>
            <a:pPr>
              <a:lnSpc>
                <a:spcPct val="120000"/>
              </a:lnSpc>
              <a:spcBef>
                <a:spcPts val="0"/>
              </a:spcBef>
              <a:buNone/>
            </a:pPr>
            <a:r>
              <a:rPr lang="en-GB" sz="1800" b="1" dirty="0" smtClean="0"/>
              <a:t>The writing craft, cont…</a:t>
            </a:r>
          </a:p>
          <a:p>
            <a:pPr>
              <a:lnSpc>
                <a:spcPct val="120000"/>
              </a:lnSpc>
              <a:spcBef>
                <a:spcPts val="0"/>
              </a:spcBef>
              <a:buFont typeface="Wingdings" pitchFamily="2" charset="2"/>
              <a:buChar char="§"/>
            </a:pPr>
            <a:endParaRPr lang="en-GB" sz="1800" dirty="0" smtClean="0"/>
          </a:p>
          <a:p>
            <a:pPr>
              <a:spcBef>
                <a:spcPts val="0"/>
              </a:spcBef>
              <a:buFont typeface="Arial" pitchFamily="34" charset="0"/>
              <a:buChar char="•"/>
            </a:pPr>
            <a:r>
              <a:rPr lang="en-GB" sz="1800" dirty="0" smtClean="0"/>
              <a:t>I test </a:t>
            </a:r>
            <a:r>
              <a:rPr lang="en-GB" sz="1800" dirty="0"/>
              <a:t>the </a:t>
            </a:r>
            <a:r>
              <a:rPr lang="en-GB" sz="1800" dirty="0" smtClean="0"/>
              <a:t>concept of </a:t>
            </a:r>
            <a:r>
              <a:rPr lang="en-GB" sz="1800" i="1" dirty="0" smtClean="0"/>
              <a:t>professionalism </a:t>
            </a:r>
            <a:r>
              <a:rPr lang="en-GB" sz="1800" dirty="0" smtClean="0"/>
              <a:t>to investigate how </a:t>
            </a:r>
            <a:r>
              <a:rPr lang="en-GB" sz="1800" dirty="0"/>
              <a:t>the writers work </a:t>
            </a:r>
            <a:r>
              <a:rPr lang="en-GB" sz="1800" dirty="0" smtClean="0"/>
              <a:t>has changed </a:t>
            </a:r>
            <a:r>
              <a:rPr lang="en-GB" sz="1800" dirty="0"/>
              <a:t>in the </a:t>
            </a:r>
            <a:r>
              <a:rPr lang="en-GB" sz="1800" dirty="0" smtClean="0"/>
              <a:t>1990:s, both in the writers relations in the field and in their own working conditions while creating the text.</a:t>
            </a:r>
          </a:p>
          <a:p>
            <a:pPr>
              <a:spcBef>
                <a:spcPts val="0"/>
              </a:spcBef>
              <a:buFont typeface="Arial" pitchFamily="34" charset="0"/>
              <a:buChar char="•"/>
            </a:pPr>
            <a:endParaRPr lang="is-IS" sz="1800" dirty="0" smtClean="0"/>
          </a:p>
          <a:p>
            <a:pPr>
              <a:spcBef>
                <a:spcPts val="0"/>
              </a:spcBef>
              <a:buFont typeface="Arial" pitchFamily="34" charset="0"/>
              <a:buChar char="•"/>
            </a:pPr>
            <a:r>
              <a:rPr lang="en-US" sz="1800" dirty="0" smtClean="0"/>
              <a:t>The use the concept habitus to investigate the developing thought, feelings and behavior of the writers, or the writers habitus.  Do that concept, capture the subject/writers  enough? Or do I have to use other concepts, like identity, to explain the developing images the persons have about them selves, images of them  as a writers, and what kind of writers they are? </a:t>
            </a:r>
          </a:p>
          <a:p>
            <a:pPr>
              <a:spcBef>
                <a:spcPts val="0"/>
              </a:spcBef>
              <a:buFont typeface="Arial" pitchFamily="34" charset="0"/>
              <a:buChar char="•"/>
            </a:pPr>
            <a:endParaRPr lang="en-US"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852936"/>
            <a:ext cx="8640960" cy="1470025"/>
          </a:xfrm>
        </p:spPr>
        <p:txBody>
          <a:bodyPr>
            <a:normAutofit fontScale="90000"/>
          </a:bodyPr>
          <a:lstStyle/>
          <a:p>
            <a:r>
              <a:rPr lang="en-US" b="1" dirty="0" smtClean="0"/>
              <a:t>The career of Icelandic writers</a:t>
            </a:r>
            <a:br>
              <a:rPr lang="en-US" b="1" dirty="0" smtClean="0"/>
            </a:br>
            <a:r>
              <a:rPr lang="en-US" b="1" dirty="0" smtClean="0"/>
              <a:t>and the literary field in 1970 to 2000</a:t>
            </a:r>
            <a:endParaRPr lang="en-GB" dirty="0"/>
          </a:p>
        </p:txBody>
      </p:sp>
      <p:sp>
        <p:nvSpPr>
          <p:cNvPr id="4" name="TextBox 3"/>
          <p:cNvSpPr txBox="1"/>
          <p:nvPr/>
        </p:nvSpPr>
        <p:spPr>
          <a:xfrm>
            <a:off x="4355976" y="476672"/>
            <a:ext cx="4392488" cy="1015663"/>
          </a:xfrm>
          <a:prstGeom prst="rect">
            <a:avLst/>
          </a:prstGeom>
          <a:noFill/>
        </p:spPr>
        <p:txBody>
          <a:bodyPr wrap="square" rtlCol="0">
            <a:spAutoFit/>
          </a:bodyPr>
          <a:lstStyle/>
          <a:p>
            <a:pPr algn="r"/>
            <a:r>
              <a:rPr lang="is-IS" sz="2400" b="1" dirty="0" smtClean="0"/>
              <a:t>Guðrún Valsdóttir</a:t>
            </a:r>
            <a:r>
              <a:rPr lang="is-IS" dirty="0" smtClean="0"/>
              <a:t/>
            </a:r>
            <a:br>
              <a:rPr lang="is-IS" dirty="0" smtClean="0"/>
            </a:br>
            <a:endParaRPr lang="is-IS" dirty="0" smtClean="0"/>
          </a:p>
          <a:p>
            <a:pPr algn="r"/>
            <a:r>
              <a:rPr lang="is-IS" dirty="0" smtClean="0"/>
              <a:t>An </a:t>
            </a:r>
            <a:r>
              <a:rPr lang="is-IS" dirty="0" err="1" smtClean="0"/>
              <a:t>introduction</a:t>
            </a:r>
            <a:r>
              <a:rPr lang="is-IS" dirty="0" smtClean="0"/>
              <a:t> </a:t>
            </a:r>
            <a:r>
              <a:rPr lang="is-IS" dirty="0" err="1" smtClean="0"/>
              <a:t>to</a:t>
            </a:r>
            <a:r>
              <a:rPr lang="is-IS" dirty="0" smtClean="0"/>
              <a:t> a </a:t>
            </a:r>
            <a:r>
              <a:rPr lang="is-IS" dirty="0" err="1" smtClean="0"/>
              <a:t>thesis</a:t>
            </a:r>
            <a:r>
              <a:rPr lang="is-IS" dirty="0" smtClean="0"/>
              <a:t> </a:t>
            </a:r>
            <a:r>
              <a:rPr lang="is-IS" dirty="0" err="1" smtClean="0"/>
              <a:t>proposal</a:t>
            </a:r>
            <a:r>
              <a:rPr lang="is-IS" dirty="0" smtClean="0"/>
              <a:t>…</a:t>
            </a:r>
            <a:endParaRPr lang="en-GB" dirty="0"/>
          </a:p>
        </p:txBody>
      </p:sp>
      <p:sp>
        <p:nvSpPr>
          <p:cNvPr id="5" name="TextBox 4"/>
          <p:cNvSpPr txBox="1"/>
          <p:nvPr/>
        </p:nvSpPr>
        <p:spPr>
          <a:xfrm>
            <a:off x="5148064" y="5469031"/>
            <a:ext cx="3600400" cy="1200329"/>
          </a:xfrm>
          <a:prstGeom prst="rect">
            <a:avLst/>
          </a:prstGeom>
          <a:noFill/>
        </p:spPr>
        <p:txBody>
          <a:bodyPr wrap="square" rtlCol="0">
            <a:spAutoFit/>
          </a:bodyPr>
          <a:lstStyle/>
          <a:p>
            <a:pPr algn="r"/>
            <a:r>
              <a:rPr lang="en-US" b="1" dirty="0" smtClean="0"/>
              <a:t>Uppsala University</a:t>
            </a:r>
            <a:endParaRPr lang="en-GB" dirty="0" smtClean="0"/>
          </a:p>
          <a:p>
            <a:pPr algn="r"/>
            <a:r>
              <a:rPr lang="en-US" b="1" dirty="0" smtClean="0"/>
              <a:t>Department of Education </a:t>
            </a:r>
            <a:br>
              <a:rPr lang="en-US" b="1" dirty="0" smtClean="0"/>
            </a:br>
            <a:r>
              <a:rPr lang="en-US" dirty="0" smtClean="0"/>
              <a:t>Didactic and Educational Studies </a:t>
            </a:r>
            <a:endParaRPr lang="en-GB" dirty="0" smtClean="0"/>
          </a:p>
          <a:p>
            <a:pPr algn="r"/>
            <a:endParaRPr lang="en-GB" dirty="0"/>
          </a:p>
        </p:txBody>
      </p:sp>
      <p:sp>
        <p:nvSpPr>
          <p:cNvPr id="6" name="TextBox 5"/>
          <p:cNvSpPr txBox="1"/>
          <p:nvPr/>
        </p:nvSpPr>
        <p:spPr>
          <a:xfrm>
            <a:off x="467544" y="5469031"/>
            <a:ext cx="3600400" cy="923330"/>
          </a:xfrm>
          <a:prstGeom prst="rect">
            <a:avLst/>
          </a:prstGeom>
          <a:noFill/>
        </p:spPr>
        <p:txBody>
          <a:bodyPr wrap="square" rtlCol="0">
            <a:spAutoFit/>
          </a:bodyPr>
          <a:lstStyle/>
          <a:p>
            <a:r>
              <a:rPr lang="en-US" b="1" dirty="0" smtClean="0"/>
              <a:t>University of Iceland</a:t>
            </a:r>
            <a:endParaRPr lang="en-GB" dirty="0" smtClean="0"/>
          </a:p>
          <a:p>
            <a:r>
              <a:rPr lang="en-US" b="1" dirty="0" smtClean="0"/>
              <a:t>Department of Education</a:t>
            </a:r>
            <a:endParaRPr lang="en-GB" dirty="0" smtClean="0"/>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268760"/>
            <a:ext cx="7848872" cy="4800600"/>
          </a:xfrm>
        </p:spPr>
        <p:txBody>
          <a:bodyPr>
            <a:normAutofit fontScale="55000" lnSpcReduction="20000"/>
          </a:bodyPr>
          <a:lstStyle/>
          <a:p>
            <a:pPr marL="92075" indent="-9525">
              <a:buNone/>
            </a:pPr>
            <a:r>
              <a:rPr lang="en-GB" b="1" dirty="0" smtClean="0"/>
              <a:t>The goal is to describe and explain the interaction </a:t>
            </a:r>
            <a:br>
              <a:rPr lang="en-GB" b="1" dirty="0" smtClean="0"/>
            </a:br>
            <a:r>
              <a:rPr lang="en-GB" b="1" dirty="0" smtClean="0"/>
              <a:t>between the literary field and the developing writer</a:t>
            </a:r>
          </a:p>
          <a:p>
            <a:pPr marL="92075" indent="-9525">
              <a:buNone/>
            </a:pPr>
            <a:endParaRPr lang="en-GB" b="1" dirty="0" smtClean="0"/>
          </a:p>
          <a:p>
            <a:pPr marL="92075" indent="-9525">
              <a:buNone/>
            </a:pPr>
            <a:r>
              <a:rPr lang="en-GB" b="1" dirty="0" smtClean="0"/>
              <a:t>Research questions </a:t>
            </a:r>
            <a:r>
              <a:rPr lang="en-GB" dirty="0" smtClean="0"/>
              <a:t/>
            </a:r>
            <a:br>
              <a:rPr lang="en-GB" dirty="0" smtClean="0"/>
            </a:br>
            <a:r>
              <a:rPr lang="en-GB" dirty="0" smtClean="0"/>
              <a:t/>
            </a:r>
            <a:br>
              <a:rPr lang="en-GB" dirty="0" smtClean="0"/>
            </a:br>
            <a:r>
              <a:rPr lang="en-US" dirty="0" smtClean="0"/>
              <a:t>	</a:t>
            </a:r>
          </a:p>
          <a:p>
            <a:pPr lvl="1">
              <a:buNone/>
            </a:pPr>
            <a:r>
              <a:rPr lang="en-GB" dirty="0" smtClean="0"/>
              <a:t>	The writing craft is highly respected In Iceland and there are many young persons aspiring to become writers, driven with much </a:t>
            </a:r>
            <a:r>
              <a:rPr lang="en-GB" dirty="0" err="1" smtClean="0"/>
              <a:t>illuso</a:t>
            </a:r>
            <a:r>
              <a:rPr lang="en-GB" dirty="0" smtClean="0"/>
              <a:t>/passion for artistic work. Only a few of them receive high consecration in the field and succeed to become full time writers.</a:t>
            </a:r>
          </a:p>
          <a:p>
            <a:pPr>
              <a:buFont typeface="Wingdings" pitchFamily="2" charset="2"/>
              <a:buChar char="§"/>
            </a:pPr>
            <a:r>
              <a:rPr lang="en-GB" b="1" i="1" dirty="0" smtClean="0"/>
              <a:t>Which interaction of persons (agents) and the literary field (and the social space) is necessary to bring forth the highly consecrated literary writer?</a:t>
            </a:r>
            <a:br>
              <a:rPr lang="en-GB" b="1" i="1" dirty="0" smtClean="0"/>
            </a:br>
            <a:r>
              <a:rPr lang="en-GB" i="1" dirty="0" smtClean="0"/>
              <a:t/>
            </a:r>
            <a:br>
              <a:rPr lang="en-GB" i="1" dirty="0" smtClean="0"/>
            </a:br>
            <a:endParaRPr lang="en-GB" dirty="0" smtClean="0"/>
          </a:p>
          <a:p>
            <a:pPr lvl="1">
              <a:buNone/>
            </a:pPr>
            <a:r>
              <a:rPr lang="en-GB" dirty="0" smtClean="0"/>
              <a:t>	Even if the artistic field is unsecure in terms of personal economy, many persons dedicate all their working live without ever being really consecrated, but they keep on creating. Therefore, additional research questions may define other factors than the consecration – fame/respectability - which acts as a reward.</a:t>
            </a:r>
            <a:endParaRPr lang="en-GB" b="1" i="1" dirty="0" smtClean="0"/>
          </a:p>
          <a:p>
            <a:pPr>
              <a:buFont typeface="Wingdings" pitchFamily="2" charset="2"/>
              <a:buChar char="§"/>
            </a:pPr>
            <a:r>
              <a:rPr lang="en-GB" b="1" i="1" dirty="0" smtClean="0"/>
              <a:t>Why do many young men and women enter a very unsecure career by taking the risk to become an artist/writer?</a:t>
            </a:r>
            <a:endParaRPr lang="en-GB" b="1" dirty="0" smtClean="0"/>
          </a:p>
          <a:p>
            <a:pPr>
              <a:buFont typeface="Wingdings" pitchFamily="2" charset="2"/>
              <a:buChar char="§"/>
            </a:pP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268760"/>
            <a:ext cx="7848872" cy="4800600"/>
          </a:xfrm>
        </p:spPr>
        <p:txBody>
          <a:bodyPr>
            <a:noAutofit/>
          </a:bodyPr>
          <a:lstStyle/>
          <a:p>
            <a:pPr>
              <a:buNone/>
            </a:pPr>
            <a:r>
              <a:rPr lang="en-GB" sz="1800" b="1" dirty="0" smtClean="0"/>
              <a:t>Material</a:t>
            </a:r>
            <a:endParaRPr lang="en-GB" sz="1800" dirty="0" smtClean="0"/>
          </a:p>
          <a:p>
            <a:r>
              <a:rPr lang="en-GB" sz="1800" dirty="0" smtClean="0"/>
              <a:t>The material consists of long biographical interviews with 22 active writers between 30 and 75 years. I also interviewed many other agents in the field, those interviews were qualitative but more structured. Besides the interviews, I have compiled other types of information, e.g. written text, statistic, researches, etc.</a:t>
            </a:r>
          </a:p>
          <a:p>
            <a:pPr>
              <a:buNone/>
            </a:pPr>
            <a:r>
              <a:rPr lang="en-GB" sz="1800" b="1" dirty="0" smtClean="0"/>
              <a:t>Analysis </a:t>
            </a:r>
            <a:endParaRPr lang="en-GB" sz="1800" dirty="0" smtClean="0"/>
          </a:p>
          <a:p>
            <a:r>
              <a:rPr lang="en-GB" sz="1800" dirty="0" smtClean="0"/>
              <a:t>The interviews were taped and later transcribed. The initial analysis was based on themes from the interview guide.  But after trying out some alternatives I now find it most promising to do the analysis according to Bourdieu’s main concepts: Habitus, capital and field. </a:t>
            </a:r>
          </a:p>
          <a:p>
            <a:pPr>
              <a:buNone/>
            </a:pPr>
            <a:r>
              <a:rPr lang="en-US" sz="1800" b="1" dirty="0" smtClean="0"/>
              <a:t>The different chapters </a:t>
            </a:r>
          </a:p>
          <a:p>
            <a:pPr>
              <a:buFont typeface="Arial" pitchFamily="34" charset="0"/>
              <a:buChar char="•"/>
            </a:pPr>
            <a:r>
              <a:rPr lang="en-GB" sz="1800" dirty="0" smtClean="0"/>
              <a:t>The career of the writers </a:t>
            </a:r>
          </a:p>
          <a:p>
            <a:pPr>
              <a:buFont typeface="Arial" pitchFamily="34" charset="0"/>
              <a:buChar char="•"/>
            </a:pPr>
            <a:r>
              <a:rPr lang="en-GB" sz="1800" dirty="0" smtClean="0"/>
              <a:t>The literary field </a:t>
            </a:r>
          </a:p>
          <a:p>
            <a:pPr>
              <a:buFont typeface="Arial" pitchFamily="34" charset="0"/>
              <a:buChar char="•"/>
            </a:pPr>
            <a:r>
              <a:rPr lang="en-GB" sz="1800" dirty="0" smtClean="0"/>
              <a:t>The writing craft</a:t>
            </a:r>
          </a:p>
          <a:p>
            <a:pPr>
              <a:buFont typeface="Arial" pitchFamily="34" charset="0"/>
              <a:buChar char="•"/>
            </a:pPr>
            <a:endParaRPr lang="en-GB" sz="1800" dirty="0" smtClean="0"/>
          </a:p>
          <a:p>
            <a:pPr>
              <a:buFont typeface="Arial" pitchFamily="34" charset="0"/>
              <a:buChar char="•"/>
            </a:pPr>
            <a:endParaRPr 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1268760"/>
            <a:ext cx="7776864" cy="4800600"/>
          </a:xfrm>
        </p:spPr>
        <p:txBody>
          <a:bodyPr>
            <a:normAutofit fontScale="92500"/>
          </a:bodyPr>
          <a:lstStyle/>
          <a:p>
            <a:pPr>
              <a:buNone/>
            </a:pPr>
            <a:r>
              <a:rPr lang="en-GB" sz="1800" b="1" dirty="0" smtClean="0"/>
              <a:t>The </a:t>
            </a:r>
            <a:r>
              <a:rPr lang="en-GB" sz="1800" b="1" dirty="0"/>
              <a:t>career of the writers </a:t>
            </a:r>
            <a:endParaRPr lang="en-GB" sz="1800" dirty="0"/>
          </a:p>
          <a:p>
            <a:pPr>
              <a:buNone/>
            </a:pPr>
            <a:r>
              <a:rPr lang="en-GB" sz="1800" dirty="0"/>
              <a:t> </a:t>
            </a:r>
          </a:p>
          <a:p>
            <a:pPr>
              <a:buNone/>
            </a:pPr>
            <a:r>
              <a:rPr lang="en-GB" sz="1800" dirty="0" smtClean="0"/>
              <a:t>	This </a:t>
            </a:r>
            <a:r>
              <a:rPr lang="en-GB" sz="1800" dirty="0"/>
              <a:t>is the story of the writer’s career; their developing writing and </a:t>
            </a:r>
            <a:r>
              <a:rPr lang="en-GB" sz="1800" dirty="0" smtClean="0"/>
              <a:t>growing consecration </a:t>
            </a:r>
            <a:r>
              <a:rPr lang="en-GB" sz="1800" dirty="0"/>
              <a:t>in the literary field.  I follow 22 </a:t>
            </a:r>
            <a:r>
              <a:rPr lang="en-GB" sz="1800" dirty="0" smtClean="0"/>
              <a:t>writers </a:t>
            </a:r>
            <a:r>
              <a:rPr lang="en-GB" sz="1800" dirty="0"/>
              <a:t>through the different stages of their </a:t>
            </a:r>
            <a:r>
              <a:rPr lang="en-GB" sz="1800" dirty="0" smtClean="0"/>
              <a:t>journey </a:t>
            </a:r>
            <a:r>
              <a:rPr lang="en-GB" sz="1800" dirty="0"/>
              <a:t>through the literary field.  The </a:t>
            </a:r>
            <a:r>
              <a:rPr lang="en-GB" sz="1800" dirty="0" smtClean="0"/>
              <a:t>main </a:t>
            </a:r>
            <a:r>
              <a:rPr lang="en-GB" sz="1800" dirty="0"/>
              <a:t>emphasis on the </a:t>
            </a:r>
            <a:r>
              <a:rPr lang="en-GB" sz="1800" dirty="0" smtClean="0"/>
              <a:t>years between 1970 </a:t>
            </a:r>
            <a:r>
              <a:rPr lang="en-GB" sz="1800" dirty="0"/>
              <a:t>and </a:t>
            </a:r>
            <a:r>
              <a:rPr lang="en-GB" sz="1800" dirty="0" smtClean="0"/>
              <a:t>2000, and the journey is divided into several defined periods…</a:t>
            </a:r>
            <a:endParaRPr lang="en-GB" sz="1800" dirty="0"/>
          </a:p>
          <a:p>
            <a:pPr lvl="0"/>
            <a:endParaRPr lang="en-GB" sz="1800" b="1" i="1" dirty="0" smtClean="0"/>
          </a:p>
          <a:p>
            <a:pPr lvl="1"/>
            <a:r>
              <a:rPr lang="en-GB" sz="1800" b="1" i="1" dirty="0" smtClean="0"/>
              <a:t>The </a:t>
            </a:r>
            <a:r>
              <a:rPr lang="en-GB" sz="1800" b="1" i="1" dirty="0"/>
              <a:t>young aspirant writer.</a:t>
            </a:r>
            <a:r>
              <a:rPr lang="en-GB" sz="1800" i="1" dirty="0"/>
              <a:t> The time until they are around twenty </a:t>
            </a:r>
            <a:endParaRPr lang="en-GB" sz="1800" dirty="0"/>
          </a:p>
          <a:p>
            <a:pPr lvl="1"/>
            <a:r>
              <a:rPr lang="en-GB" sz="1800" b="1" i="1" dirty="0"/>
              <a:t>Debutant and the entrance into the field</a:t>
            </a:r>
            <a:r>
              <a:rPr lang="en-GB" sz="1800" i="1" dirty="0"/>
              <a:t>. Usually between 20 and 35 </a:t>
            </a:r>
            <a:endParaRPr lang="en-GB" sz="1800" dirty="0"/>
          </a:p>
          <a:p>
            <a:pPr lvl="1"/>
            <a:r>
              <a:rPr lang="en-GB" sz="1800" b="1" i="1" dirty="0"/>
              <a:t>The legitimated writer</a:t>
            </a:r>
            <a:r>
              <a:rPr lang="en-GB" sz="1800" i="1" dirty="0"/>
              <a:t>. Usually around 40 </a:t>
            </a:r>
            <a:endParaRPr lang="en-GB" sz="1800" dirty="0"/>
          </a:p>
          <a:p>
            <a:pPr lvl="1"/>
            <a:r>
              <a:rPr lang="en-GB" sz="1800" b="1" i="1" dirty="0"/>
              <a:t>The established writer</a:t>
            </a:r>
            <a:r>
              <a:rPr lang="en-GB" sz="1800" i="1" dirty="0"/>
              <a:t>. Usually around 50 </a:t>
            </a:r>
            <a:endParaRPr lang="en-GB" sz="1800" dirty="0"/>
          </a:p>
          <a:p>
            <a:pPr lvl="1"/>
            <a:r>
              <a:rPr lang="en-GB" sz="1800" b="1" i="1" dirty="0"/>
              <a:t>The canonized writer</a:t>
            </a:r>
            <a:r>
              <a:rPr lang="en-GB" sz="1800" i="1" dirty="0"/>
              <a:t>. Very few </a:t>
            </a:r>
            <a:endParaRPr lang="en-GB" sz="1800" dirty="0"/>
          </a:p>
          <a:p>
            <a:pPr>
              <a:buNone/>
            </a:pPr>
            <a:endParaRPr lang="en-GB" sz="1800" dirty="0"/>
          </a:p>
          <a:p>
            <a:pPr>
              <a:buNone/>
            </a:pPr>
            <a:r>
              <a:rPr lang="en-GB" sz="1800" dirty="0" smtClean="0"/>
              <a:t>	I </a:t>
            </a:r>
            <a:r>
              <a:rPr lang="en-GB" sz="1800" dirty="0"/>
              <a:t>use </a:t>
            </a:r>
            <a:r>
              <a:rPr lang="en-GB" sz="1800" dirty="0" smtClean="0"/>
              <a:t>data from </a:t>
            </a:r>
            <a:r>
              <a:rPr lang="en-GB" sz="1800" dirty="0"/>
              <a:t>the interviews and the main concepts from </a:t>
            </a:r>
            <a:r>
              <a:rPr lang="en-GB" sz="1800" dirty="0" smtClean="0"/>
              <a:t>Bourdieu:  Habitus</a:t>
            </a:r>
            <a:r>
              <a:rPr lang="en-GB" sz="1800" dirty="0"/>
              <a:t>, capital, field, strategy, consecration etc</a:t>
            </a:r>
            <a:r>
              <a:rPr lang="en-GB" sz="1800" dirty="0" smtClean="0"/>
              <a:t>., </a:t>
            </a:r>
            <a:r>
              <a:rPr lang="en-GB" sz="1800" dirty="0"/>
              <a:t>to construct a </a:t>
            </a:r>
            <a:r>
              <a:rPr lang="en-GB" sz="1800" dirty="0" smtClean="0"/>
              <a:t>story </a:t>
            </a:r>
            <a:r>
              <a:rPr lang="en-GB" sz="1800" dirty="0"/>
              <a:t>of the writer’s craft</a:t>
            </a:r>
            <a:r>
              <a:rPr lang="en-GB" sz="1800" dirty="0" smtClean="0"/>
              <a:t>.</a:t>
            </a:r>
            <a:endParaRPr lang="en-GB"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1268760"/>
            <a:ext cx="7776864" cy="4800600"/>
          </a:xfrm>
        </p:spPr>
        <p:txBody>
          <a:bodyPr>
            <a:normAutofit/>
          </a:bodyPr>
          <a:lstStyle/>
          <a:p>
            <a:pPr>
              <a:spcBef>
                <a:spcPts val="1200"/>
              </a:spcBef>
            </a:pPr>
            <a:r>
              <a:rPr lang="en-GB" sz="1800" dirty="0" smtClean="0"/>
              <a:t>I focus on </a:t>
            </a:r>
            <a:r>
              <a:rPr lang="en-GB" sz="1800" dirty="0"/>
              <a:t>the </a:t>
            </a:r>
            <a:r>
              <a:rPr lang="en-GB" sz="1800" dirty="0" smtClean="0"/>
              <a:t>relations </a:t>
            </a:r>
            <a:r>
              <a:rPr lang="en-GB" sz="1800" dirty="0"/>
              <a:t>between the </a:t>
            </a:r>
            <a:r>
              <a:rPr lang="en-GB" sz="1800" dirty="0" smtClean="0"/>
              <a:t>writer and </a:t>
            </a:r>
            <a:r>
              <a:rPr lang="en-GB" sz="1800" dirty="0"/>
              <a:t>the literary field, the interaction which brings forth </a:t>
            </a:r>
            <a:r>
              <a:rPr lang="en-GB" sz="1800" dirty="0" smtClean="0"/>
              <a:t>the consecrated writer</a:t>
            </a:r>
            <a:r>
              <a:rPr lang="en-GB" sz="1800" dirty="0"/>
              <a:t>. </a:t>
            </a:r>
            <a:endParaRPr lang="en-GB" sz="1800" dirty="0" smtClean="0"/>
          </a:p>
          <a:p>
            <a:pPr>
              <a:spcBef>
                <a:spcPts val="1200"/>
              </a:spcBef>
            </a:pPr>
            <a:r>
              <a:rPr lang="en-GB" sz="1800" dirty="0" smtClean="0"/>
              <a:t>There </a:t>
            </a:r>
            <a:r>
              <a:rPr lang="en-GB" sz="1800" dirty="0"/>
              <a:t>is a combination </a:t>
            </a:r>
            <a:r>
              <a:rPr lang="en-GB" sz="1800" dirty="0" smtClean="0"/>
              <a:t>of habitus </a:t>
            </a:r>
            <a:r>
              <a:rPr lang="en-GB" sz="1800" dirty="0"/>
              <a:t>and </a:t>
            </a:r>
            <a:r>
              <a:rPr lang="en-GB" sz="1800" dirty="0" smtClean="0"/>
              <a:t>field</a:t>
            </a:r>
            <a:r>
              <a:rPr lang="en-GB" sz="1800" dirty="0"/>
              <a:t>, which </a:t>
            </a:r>
            <a:r>
              <a:rPr lang="en-GB" sz="1800" dirty="0" smtClean="0"/>
              <a:t>is an explanation both of the </a:t>
            </a:r>
            <a:r>
              <a:rPr lang="en-GB" sz="1800" dirty="0"/>
              <a:t>selection of writers </a:t>
            </a:r>
            <a:r>
              <a:rPr lang="en-GB" sz="1800" dirty="0" smtClean="0"/>
              <a:t>who mange </a:t>
            </a:r>
            <a:r>
              <a:rPr lang="en-GB" sz="1800" dirty="0"/>
              <a:t>to reach the goal and </a:t>
            </a:r>
            <a:r>
              <a:rPr lang="en-GB" sz="1800" dirty="0" smtClean="0"/>
              <a:t>how others may see their efforts let down at any time during their </a:t>
            </a:r>
            <a:r>
              <a:rPr lang="en-GB" sz="1800" dirty="0"/>
              <a:t>journey </a:t>
            </a:r>
            <a:r>
              <a:rPr lang="en-GB" sz="1800" dirty="0" smtClean="0"/>
              <a:t>towards consecration. </a:t>
            </a:r>
          </a:p>
          <a:p>
            <a:pPr>
              <a:spcBef>
                <a:spcPts val="1200"/>
              </a:spcBef>
            </a:pPr>
            <a:r>
              <a:rPr lang="en-GB" sz="1800" dirty="0" smtClean="0"/>
              <a:t>My </a:t>
            </a:r>
            <a:r>
              <a:rPr lang="en-GB" sz="1800" dirty="0"/>
              <a:t>approach is </a:t>
            </a:r>
            <a:r>
              <a:rPr lang="en-GB" sz="1800" dirty="0" smtClean="0"/>
              <a:t>to investigate </a:t>
            </a:r>
            <a:r>
              <a:rPr lang="en-GB" sz="1800" dirty="0"/>
              <a:t>and </a:t>
            </a:r>
            <a:r>
              <a:rPr lang="en-GB" sz="1800" dirty="0" smtClean="0"/>
              <a:t>analyse </a:t>
            </a:r>
            <a:r>
              <a:rPr lang="en-GB" sz="1800" dirty="0"/>
              <a:t>the </a:t>
            </a:r>
            <a:r>
              <a:rPr lang="en-GB" sz="1800" dirty="0" smtClean="0"/>
              <a:t>story </a:t>
            </a:r>
            <a:r>
              <a:rPr lang="en-GB" sz="1800" dirty="0"/>
              <a:t>of </a:t>
            </a:r>
            <a:r>
              <a:rPr lang="en-GB" sz="1800" dirty="0" smtClean="0"/>
              <a:t>22 consecrated writers, and describe and </a:t>
            </a:r>
            <a:r>
              <a:rPr lang="en-US" sz="1800" dirty="0" smtClean="0"/>
              <a:t>explain</a:t>
            </a:r>
            <a:r>
              <a:rPr lang="is-IS" sz="1800" dirty="0" smtClean="0"/>
              <a:t> </a:t>
            </a:r>
            <a:r>
              <a:rPr lang="en-GB" sz="1800" dirty="0" smtClean="0"/>
              <a:t>their success by illuminating  patterns, strategies and background.</a:t>
            </a:r>
          </a:p>
          <a:p>
            <a:pPr>
              <a:spcBef>
                <a:spcPts val="1200"/>
              </a:spcBef>
            </a:pPr>
            <a:r>
              <a:rPr lang="en-GB" sz="1800" dirty="0" smtClean="0"/>
              <a:t>The writers have taken somehow different routes towards consecration, </a:t>
            </a:r>
            <a:r>
              <a:rPr lang="en-GB" sz="1800" dirty="0"/>
              <a:t>but </a:t>
            </a:r>
            <a:r>
              <a:rPr lang="en-GB" sz="1800" dirty="0" smtClean="0"/>
              <a:t>I have found enough </a:t>
            </a:r>
            <a:r>
              <a:rPr lang="en-GB" sz="1800" dirty="0"/>
              <a:t>similarities to </a:t>
            </a:r>
            <a:r>
              <a:rPr lang="en-GB" sz="1800" dirty="0" smtClean="0"/>
              <a:t>describe successful patterns </a:t>
            </a:r>
            <a:r>
              <a:rPr lang="en-GB" sz="1800" dirty="0"/>
              <a:t>of </a:t>
            </a:r>
            <a:r>
              <a:rPr lang="en-GB" sz="1800" dirty="0" smtClean="0"/>
              <a:t>certain combinations of habitus </a:t>
            </a:r>
            <a:r>
              <a:rPr lang="en-GB" sz="1800" dirty="0"/>
              <a:t>and the field</a:t>
            </a:r>
            <a:r>
              <a:rPr lang="en-GB" sz="1800" dirty="0" smtClean="0"/>
              <a:t>.</a:t>
            </a:r>
            <a:endParaRPr lang="en-GB"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1268760"/>
            <a:ext cx="7776864" cy="4800600"/>
          </a:xfrm>
        </p:spPr>
        <p:txBody>
          <a:bodyPr>
            <a:normAutofit/>
          </a:bodyPr>
          <a:lstStyle/>
          <a:p>
            <a:pPr>
              <a:buNone/>
            </a:pPr>
            <a:r>
              <a:rPr lang="en-GB" sz="1800" b="1" dirty="0" smtClean="0"/>
              <a:t>The </a:t>
            </a:r>
            <a:r>
              <a:rPr lang="en-GB" sz="1800" b="1" dirty="0"/>
              <a:t>literary field </a:t>
            </a:r>
            <a:endParaRPr lang="en-GB" sz="1800" dirty="0"/>
          </a:p>
          <a:p>
            <a:r>
              <a:rPr lang="en-GB" sz="1800" dirty="0" smtClean="0"/>
              <a:t>The goal of this </a:t>
            </a:r>
            <a:r>
              <a:rPr lang="en-GB" sz="1800" dirty="0"/>
              <a:t>chapter is to show the bigger picture of the literary field and the social conditions of the aspirant </a:t>
            </a:r>
            <a:r>
              <a:rPr lang="en-GB" sz="1800" dirty="0" smtClean="0"/>
              <a:t>writers .  The main structure of the field is discussed but always keeping the </a:t>
            </a:r>
            <a:r>
              <a:rPr lang="en-GB" sz="1800" dirty="0"/>
              <a:t>writer’s </a:t>
            </a:r>
            <a:r>
              <a:rPr lang="en-GB" sz="1800" dirty="0" smtClean="0"/>
              <a:t>situation in mind. </a:t>
            </a:r>
            <a:br>
              <a:rPr lang="en-GB" sz="1800" dirty="0" smtClean="0"/>
            </a:br>
            <a:endParaRPr lang="en-GB" sz="1800" dirty="0"/>
          </a:p>
          <a:p>
            <a:r>
              <a:rPr lang="en-GB" sz="1800" dirty="0"/>
              <a:t>The literary field </a:t>
            </a:r>
            <a:r>
              <a:rPr lang="en-GB" sz="1800" dirty="0" smtClean="0"/>
              <a:t>is the </a:t>
            </a:r>
            <a:r>
              <a:rPr lang="en-GB" sz="1800" dirty="0"/>
              <a:t>arena </a:t>
            </a:r>
            <a:r>
              <a:rPr lang="en-GB" sz="1800" dirty="0" smtClean="0"/>
              <a:t>that the writer is </a:t>
            </a:r>
            <a:r>
              <a:rPr lang="en-GB" sz="1800" dirty="0"/>
              <a:t>dependent </a:t>
            </a:r>
            <a:r>
              <a:rPr lang="en-GB" sz="1800" dirty="0" smtClean="0"/>
              <a:t>upon. In </a:t>
            </a:r>
            <a:r>
              <a:rPr lang="en-GB" sz="1800" dirty="0"/>
              <a:t>the beginning they are more </a:t>
            </a:r>
            <a:r>
              <a:rPr lang="en-GB" sz="1800" dirty="0" smtClean="0"/>
              <a:t>an audience </a:t>
            </a:r>
            <a:r>
              <a:rPr lang="en-GB" sz="1800" dirty="0"/>
              <a:t>and </a:t>
            </a:r>
            <a:r>
              <a:rPr lang="en-GB" sz="1800" dirty="0" smtClean="0"/>
              <a:t>readers, </a:t>
            </a:r>
            <a:r>
              <a:rPr lang="en-GB" sz="1800" dirty="0"/>
              <a:t>but </a:t>
            </a:r>
            <a:r>
              <a:rPr lang="en-GB" sz="1800" dirty="0" smtClean="0"/>
              <a:t>later act </a:t>
            </a:r>
            <a:r>
              <a:rPr lang="en-GB" sz="1800" dirty="0"/>
              <a:t>as agents in interaction with other agents in the field.  </a:t>
            </a:r>
            <a:r>
              <a:rPr lang="en-GB" sz="1800" dirty="0" smtClean="0"/>
              <a:t/>
            </a:r>
            <a:br>
              <a:rPr lang="en-GB" sz="1800" dirty="0" smtClean="0"/>
            </a:br>
            <a:endParaRPr lang="en-GB" sz="1800" dirty="0" smtClean="0"/>
          </a:p>
          <a:p>
            <a:r>
              <a:rPr lang="en-GB" sz="1800" dirty="0" smtClean="0"/>
              <a:t>To describe </a:t>
            </a:r>
            <a:r>
              <a:rPr lang="en-GB" sz="1800" dirty="0"/>
              <a:t>and </a:t>
            </a:r>
            <a:r>
              <a:rPr lang="en-GB" sz="1800" dirty="0" smtClean="0"/>
              <a:t>explain </a:t>
            </a:r>
            <a:r>
              <a:rPr lang="en-GB" sz="1800" dirty="0"/>
              <a:t>their career, the mechanism of the social space and the literary field has to be </a:t>
            </a:r>
            <a:r>
              <a:rPr lang="en-GB" sz="1800" dirty="0" smtClean="0"/>
              <a:t>explained.</a:t>
            </a:r>
            <a:r>
              <a:rPr lang="en-GB" sz="1800" b="1" dirty="0" smtClean="0"/>
              <a:t> </a:t>
            </a:r>
            <a:r>
              <a:rPr lang="en-GB" sz="1800" dirty="0" smtClean="0"/>
              <a:t>The </a:t>
            </a:r>
            <a:r>
              <a:rPr lang="en-GB" sz="1800" dirty="0"/>
              <a:t>focus is on the </a:t>
            </a:r>
            <a:r>
              <a:rPr lang="en-GB" sz="1800" dirty="0" smtClean="0"/>
              <a:t>writers </a:t>
            </a:r>
            <a:r>
              <a:rPr lang="en-GB" sz="1800" dirty="0"/>
              <a:t>career, </a:t>
            </a:r>
            <a:r>
              <a:rPr lang="en-GB" sz="1800" dirty="0" smtClean="0"/>
              <a:t>how they learn </a:t>
            </a:r>
            <a:r>
              <a:rPr lang="en-GB" sz="1800" dirty="0"/>
              <a:t>to become </a:t>
            </a:r>
            <a:r>
              <a:rPr lang="en-GB" sz="1800" dirty="0" smtClean="0"/>
              <a:t>writers </a:t>
            </a:r>
            <a:r>
              <a:rPr lang="en-GB" sz="1800" dirty="0"/>
              <a:t>and </a:t>
            </a:r>
            <a:r>
              <a:rPr lang="en-GB" sz="1800" dirty="0" smtClean="0"/>
              <a:t>on visualising </a:t>
            </a:r>
            <a:r>
              <a:rPr lang="en-GB" sz="1800" dirty="0"/>
              <a:t>their </a:t>
            </a:r>
            <a:r>
              <a:rPr lang="en-GB" sz="1800" dirty="0" smtClean="0"/>
              <a:t>history by choosing the </a:t>
            </a:r>
            <a:r>
              <a:rPr lang="en-GB" sz="1800" dirty="0"/>
              <a:t>main influencing and structuring aspects of their calling</a:t>
            </a:r>
            <a:r>
              <a:rPr lang="en-GB" sz="1800" dirty="0" smtClean="0"/>
              <a:t>.</a:t>
            </a:r>
            <a:endParaRPr lang="en-GB" sz="1800" dirty="0"/>
          </a:p>
          <a:p>
            <a:endParaRPr lang="en-GB"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268760"/>
            <a:ext cx="7920880" cy="4800600"/>
          </a:xfrm>
        </p:spPr>
        <p:txBody>
          <a:bodyPr>
            <a:normAutofit fontScale="62500" lnSpcReduction="20000"/>
          </a:bodyPr>
          <a:lstStyle/>
          <a:p>
            <a:pPr lvl="0">
              <a:buNone/>
            </a:pPr>
            <a:r>
              <a:rPr lang="en-GB" sz="2900" b="1" dirty="0" smtClean="0"/>
              <a:t>The main emphasis in the field chapter is on…</a:t>
            </a:r>
          </a:p>
          <a:p>
            <a:pPr lvl="0">
              <a:buNone/>
            </a:pPr>
            <a:endParaRPr lang="en-GB" b="1" i="1" dirty="0" smtClean="0"/>
          </a:p>
          <a:p>
            <a:pPr lvl="1">
              <a:spcBef>
                <a:spcPts val="1200"/>
              </a:spcBef>
            </a:pPr>
            <a:r>
              <a:rPr lang="en-GB" b="1" i="1" dirty="0" smtClean="0"/>
              <a:t>The </a:t>
            </a:r>
            <a:r>
              <a:rPr lang="en-GB" b="1" i="1" dirty="0"/>
              <a:t>social space</a:t>
            </a:r>
            <a:r>
              <a:rPr lang="en-GB" i="1" dirty="0"/>
              <a:t> – </a:t>
            </a:r>
            <a:r>
              <a:rPr lang="en-GB" i="1" dirty="0" smtClean="0"/>
              <a:t/>
            </a:r>
            <a:br>
              <a:rPr lang="en-GB" i="1" dirty="0" smtClean="0"/>
            </a:br>
            <a:r>
              <a:rPr lang="en-GB" i="1" dirty="0" smtClean="0"/>
              <a:t>the </a:t>
            </a:r>
            <a:r>
              <a:rPr lang="en-GB" i="1" dirty="0"/>
              <a:t>development of the main structure and trends in the </a:t>
            </a:r>
            <a:r>
              <a:rPr lang="en-GB" i="1" dirty="0" smtClean="0"/>
              <a:t>society during my study period.</a:t>
            </a:r>
            <a:endParaRPr lang="en-GB" dirty="0"/>
          </a:p>
          <a:p>
            <a:pPr lvl="1">
              <a:spcBef>
                <a:spcPts val="1200"/>
              </a:spcBef>
            </a:pPr>
            <a:r>
              <a:rPr lang="en-GB" b="1" dirty="0"/>
              <a:t>The cultural history</a:t>
            </a:r>
            <a:r>
              <a:rPr lang="en-GB" dirty="0"/>
              <a:t> </a:t>
            </a:r>
            <a:r>
              <a:rPr lang="en-GB" i="1" dirty="0"/>
              <a:t>– </a:t>
            </a:r>
            <a:r>
              <a:rPr lang="en-GB" i="1" dirty="0" smtClean="0"/>
              <a:t/>
            </a:r>
            <a:br>
              <a:rPr lang="en-GB" i="1" dirty="0" smtClean="0"/>
            </a:br>
            <a:r>
              <a:rPr lang="en-GB" i="1" dirty="0" smtClean="0"/>
              <a:t>the </a:t>
            </a:r>
            <a:r>
              <a:rPr lang="en-GB" i="1" dirty="0"/>
              <a:t>main aspects like </a:t>
            </a:r>
            <a:r>
              <a:rPr lang="en-GB" i="1" dirty="0" smtClean="0"/>
              <a:t>literature</a:t>
            </a:r>
            <a:r>
              <a:rPr lang="en-GB" i="1" dirty="0"/>
              <a:t>, languages, schools and </a:t>
            </a:r>
            <a:r>
              <a:rPr lang="en-GB" i="1" dirty="0" smtClean="0"/>
              <a:t>education, </a:t>
            </a:r>
            <a:r>
              <a:rPr lang="en-GB" i="1" dirty="0"/>
              <a:t>and the </a:t>
            </a:r>
            <a:r>
              <a:rPr lang="en-GB" i="1" dirty="0" smtClean="0"/>
              <a:t>struggle for </a:t>
            </a:r>
            <a:r>
              <a:rPr lang="en-GB" i="1" dirty="0"/>
              <a:t>independence </a:t>
            </a:r>
            <a:r>
              <a:rPr lang="en-GB" i="1" dirty="0" smtClean="0"/>
              <a:t>from 1880 </a:t>
            </a:r>
            <a:r>
              <a:rPr lang="en-GB" i="1" dirty="0"/>
              <a:t>until 1944</a:t>
            </a:r>
            <a:r>
              <a:rPr lang="en-GB" i="1" dirty="0" smtClean="0"/>
              <a:t>.</a:t>
            </a:r>
            <a:endParaRPr lang="en-GB" dirty="0"/>
          </a:p>
          <a:p>
            <a:pPr lvl="1">
              <a:spcBef>
                <a:spcPts val="1200"/>
              </a:spcBef>
            </a:pPr>
            <a:r>
              <a:rPr lang="en-GB" b="1" dirty="0"/>
              <a:t>The room of possibilities </a:t>
            </a:r>
            <a:r>
              <a:rPr lang="en-GB" i="1" dirty="0"/>
              <a:t>– </a:t>
            </a:r>
            <a:r>
              <a:rPr lang="en-GB" i="1" dirty="0" smtClean="0"/>
              <a:t/>
            </a:r>
            <a:br>
              <a:rPr lang="en-GB" i="1" dirty="0" smtClean="0"/>
            </a:br>
            <a:r>
              <a:rPr lang="en-GB" i="1" dirty="0" smtClean="0"/>
              <a:t>the </a:t>
            </a:r>
            <a:r>
              <a:rPr lang="en-GB" i="1" dirty="0"/>
              <a:t>different literary styles, schools, and the </a:t>
            </a:r>
            <a:r>
              <a:rPr lang="en-GB" i="1" dirty="0" smtClean="0"/>
              <a:t>major </a:t>
            </a:r>
            <a:r>
              <a:rPr lang="en-GB" i="1" dirty="0"/>
              <a:t>works. </a:t>
            </a:r>
            <a:endParaRPr lang="en-GB" dirty="0"/>
          </a:p>
          <a:p>
            <a:pPr lvl="1">
              <a:spcBef>
                <a:spcPts val="1200"/>
              </a:spcBef>
            </a:pPr>
            <a:r>
              <a:rPr lang="en-GB" b="1" dirty="0"/>
              <a:t>The different agents – </a:t>
            </a:r>
            <a:r>
              <a:rPr lang="en-GB" b="1" dirty="0" smtClean="0"/>
              <a:t/>
            </a:r>
            <a:br>
              <a:rPr lang="en-GB" b="1" dirty="0" smtClean="0"/>
            </a:br>
            <a:r>
              <a:rPr lang="en-GB" i="1" dirty="0" smtClean="0"/>
              <a:t>writers</a:t>
            </a:r>
            <a:r>
              <a:rPr lang="en-GB" b="1" i="1" dirty="0"/>
              <a:t>, </a:t>
            </a:r>
            <a:r>
              <a:rPr lang="en-GB" i="1" dirty="0"/>
              <a:t>critics, scholars and </a:t>
            </a:r>
            <a:r>
              <a:rPr lang="en-GB" i="1" dirty="0" smtClean="0"/>
              <a:t>intellectuals, </a:t>
            </a:r>
            <a:r>
              <a:rPr lang="en-GB" i="1" dirty="0"/>
              <a:t>the </a:t>
            </a:r>
            <a:r>
              <a:rPr lang="en-GB" i="1" dirty="0" smtClean="0"/>
              <a:t>editors, </a:t>
            </a:r>
            <a:r>
              <a:rPr lang="en-GB" i="1" dirty="0"/>
              <a:t>etc. </a:t>
            </a:r>
            <a:endParaRPr lang="en-GB" dirty="0"/>
          </a:p>
          <a:p>
            <a:pPr lvl="1">
              <a:spcBef>
                <a:spcPts val="1200"/>
              </a:spcBef>
            </a:pPr>
            <a:r>
              <a:rPr lang="en-GB" b="1" dirty="0" smtClean="0"/>
              <a:t>Institutions </a:t>
            </a:r>
            <a:r>
              <a:rPr lang="en-GB" b="1" dirty="0"/>
              <a:t>and organisations </a:t>
            </a:r>
            <a:r>
              <a:rPr lang="en-GB" i="1" dirty="0"/>
              <a:t>– </a:t>
            </a:r>
            <a:r>
              <a:rPr lang="en-GB" i="1" dirty="0" smtClean="0"/>
              <a:t/>
            </a:r>
            <a:br>
              <a:rPr lang="en-GB" i="1" dirty="0" smtClean="0"/>
            </a:br>
            <a:r>
              <a:rPr lang="en-GB" i="1" dirty="0" smtClean="0"/>
              <a:t>publications houses</a:t>
            </a:r>
            <a:r>
              <a:rPr lang="en-GB" i="1" dirty="0"/>
              <a:t>, the Writers Union, The Writers Fund, the </a:t>
            </a:r>
            <a:r>
              <a:rPr lang="en-GB" i="1" dirty="0" smtClean="0"/>
              <a:t>media, </a:t>
            </a:r>
            <a:r>
              <a:rPr lang="en-GB" i="1" dirty="0"/>
              <a:t>the </a:t>
            </a:r>
            <a:r>
              <a:rPr lang="en-GB" i="1" dirty="0" smtClean="0"/>
              <a:t>academy.</a:t>
            </a:r>
            <a:endParaRPr lang="en-GB" dirty="0"/>
          </a:p>
          <a:p>
            <a:pPr lvl="1">
              <a:spcBef>
                <a:spcPts val="1200"/>
              </a:spcBef>
            </a:pPr>
            <a:r>
              <a:rPr lang="en-GB" b="1" dirty="0"/>
              <a:t>The book market </a:t>
            </a:r>
            <a:r>
              <a:rPr lang="en-GB" dirty="0" smtClean="0"/>
              <a:t>– </a:t>
            </a:r>
            <a:endParaRPr lang="en-GB" dirty="0"/>
          </a:p>
          <a:p>
            <a:pPr lvl="1">
              <a:spcBef>
                <a:spcPts val="1200"/>
              </a:spcBef>
            </a:pPr>
            <a:r>
              <a:rPr lang="en-GB" b="1" dirty="0"/>
              <a:t>The construction of the literary field at some turning points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268760"/>
            <a:ext cx="7848872" cy="4800600"/>
          </a:xfrm>
        </p:spPr>
        <p:txBody>
          <a:bodyPr>
            <a:normAutofit lnSpcReduction="10000"/>
          </a:bodyPr>
          <a:lstStyle/>
          <a:p>
            <a:pPr>
              <a:buNone/>
            </a:pPr>
            <a:r>
              <a:rPr lang="en-GB" sz="1800" b="1" dirty="0" smtClean="0"/>
              <a:t> The writing craft</a:t>
            </a:r>
          </a:p>
          <a:p>
            <a:pPr>
              <a:buNone/>
            </a:pPr>
            <a:endParaRPr lang="en-GB" sz="1800" b="1" dirty="0" smtClean="0"/>
          </a:p>
          <a:p>
            <a:pPr lvl="1"/>
            <a:r>
              <a:rPr lang="en-GB" sz="1800" dirty="0" smtClean="0"/>
              <a:t>The several authors </a:t>
            </a:r>
            <a:r>
              <a:rPr lang="en-GB" sz="1800" dirty="0"/>
              <a:t>of the literary </a:t>
            </a:r>
            <a:r>
              <a:rPr lang="en-GB" sz="1800" dirty="0" smtClean="0"/>
              <a:t>text</a:t>
            </a:r>
            <a:endParaRPr lang="en-GB" sz="1800" dirty="0"/>
          </a:p>
          <a:p>
            <a:pPr lvl="1"/>
            <a:r>
              <a:rPr lang="en-GB" sz="1800" dirty="0"/>
              <a:t>The organization of </a:t>
            </a:r>
            <a:r>
              <a:rPr lang="en-GB" sz="1800" dirty="0" smtClean="0"/>
              <a:t>place and time</a:t>
            </a:r>
            <a:endParaRPr lang="en-GB" sz="1800" dirty="0"/>
          </a:p>
          <a:p>
            <a:pPr lvl="1"/>
            <a:r>
              <a:rPr lang="en-GB" sz="1800" dirty="0"/>
              <a:t>The </a:t>
            </a:r>
            <a:r>
              <a:rPr lang="en-GB" sz="1800" dirty="0" smtClean="0"/>
              <a:t>art of the writing process, the ideas leading to </a:t>
            </a:r>
            <a:r>
              <a:rPr lang="en-GB" sz="1800" dirty="0"/>
              <a:t>the finished text</a:t>
            </a:r>
          </a:p>
          <a:p>
            <a:pPr lvl="1"/>
            <a:r>
              <a:rPr lang="en-GB" sz="1800" dirty="0"/>
              <a:t>The development of the professional writer and the professionalization of the literary </a:t>
            </a:r>
            <a:r>
              <a:rPr lang="en-GB" sz="1800" dirty="0" smtClean="0"/>
              <a:t>field</a:t>
            </a:r>
            <a:endParaRPr lang="en-GB" sz="1800" dirty="0"/>
          </a:p>
          <a:p>
            <a:pPr lvl="1"/>
            <a:r>
              <a:rPr lang="en-GB" sz="1800" dirty="0"/>
              <a:t>The development of the writers </a:t>
            </a:r>
            <a:r>
              <a:rPr lang="en-GB" sz="1800" dirty="0" smtClean="0"/>
              <a:t>habitus</a:t>
            </a:r>
            <a:endParaRPr lang="en-GB" sz="1800" dirty="0"/>
          </a:p>
          <a:p>
            <a:pPr>
              <a:buNone/>
            </a:pPr>
            <a:r>
              <a:rPr lang="en-GB" sz="1800" b="1" dirty="0"/>
              <a:t> </a:t>
            </a:r>
            <a:r>
              <a:rPr lang="en-GB" sz="1800" dirty="0" smtClean="0"/>
              <a:t>	</a:t>
            </a:r>
          </a:p>
          <a:p>
            <a:pPr>
              <a:buNone/>
            </a:pPr>
            <a:r>
              <a:rPr lang="en-GB" sz="1800" dirty="0" smtClean="0"/>
              <a:t>	I visualise the development of the writing craft; both the mastery of the writing act – from idea to a finished text - but also the organization of the working strategy and the relation to the “outer” world in the writing process. In learning to master all the “other writers or co-authors” of their literary text – peers, editors, critics and readers – they change from be manly a writing person to professional writer.</a:t>
            </a:r>
            <a:endParaRPr lang="en-GB" sz="1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broady">
  <a:themeElements>
    <a:clrScheme name="db-design-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50000"/>
            <a:alpha val="10000"/>
          </a:schemeClr>
        </a:solidFill>
        <a:ln w="25400" cap="flat" cmpd="sng" algn="ctr">
          <a:solidFill>
            <a:srgbClr val="C00000"/>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a:defRPr dirty="0" smtClean="0"/>
        </a:defPPr>
      </a:lstStyle>
    </a:spDef>
    <a:lnDef>
      <a:spPr bwMode="auto">
        <a:xfrm>
          <a:off x="0" y="0"/>
          <a:ext cx="1" cy="1"/>
        </a:xfrm>
        <a:custGeom>
          <a:avLst/>
          <a:gdLst/>
          <a:ahLst/>
          <a:cxnLst/>
          <a:rect l="0" t="0" r="0" b="0"/>
          <a:pathLst/>
        </a:custGeom>
        <a:solidFill>
          <a:schemeClr val="accent1"/>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sv-SE" sz="16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b-design-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b-design-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b-design-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b-design-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b-design-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b-design-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b-design-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331</TotalTime>
  <Words>491</Words>
  <Application>Microsoft Office PowerPoint</Application>
  <PresentationFormat>On-screen Show (4:3)</PresentationFormat>
  <Paragraphs>69</Paragraphs>
  <Slides>10</Slides>
  <Notes>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10</vt:i4>
      </vt:variant>
    </vt:vector>
  </HeadingPairs>
  <TitlesOfParts>
    <vt:vector size="22" baseType="lpstr">
      <vt:lpstr>Arial</vt:lpstr>
      <vt:lpstr>Book Antiqua</vt:lpstr>
      <vt:lpstr>Calibri</vt:lpstr>
      <vt:lpstr>Century Schoolbook</vt:lpstr>
      <vt:lpstr>Garamond</vt:lpstr>
      <vt:lpstr>Gill Sans MT</vt:lpstr>
      <vt:lpstr>Times New Roman</vt:lpstr>
      <vt:lpstr>Verdana</vt:lpstr>
      <vt:lpstr>Wingdings</vt:lpstr>
      <vt:lpstr>Wingdings 2</vt:lpstr>
      <vt:lpstr>Solstice</vt:lpstr>
      <vt:lpstr>broady</vt:lpstr>
      <vt:lpstr>PowerPoint Presentation</vt:lpstr>
      <vt:lpstr>The career of Icelandic writers and the literary field in 1970 to 2000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khi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guv2</dc:creator>
  <cp:lastModifiedBy>Donald Broady</cp:lastModifiedBy>
  <cp:revision>50</cp:revision>
  <dcterms:created xsi:type="dcterms:W3CDTF">2011-10-18T14:12:02Z</dcterms:created>
  <dcterms:modified xsi:type="dcterms:W3CDTF">2020-02-17T10:49:25Z</dcterms:modified>
</cp:coreProperties>
</file>