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3674" r:id="rId2"/>
  </p:sldMasterIdLst>
  <p:notesMasterIdLst>
    <p:notesMasterId r:id="rId25"/>
  </p:notesMasterIdLst>
  <p:handoutMasterIdLst>
    <p:handoutMasterId r:id="rId26"/>
  </p:handoutMasterIdLst>
  <p:sldIdLst>
    <p:sldId id="292" r:id="rId3"/>
    <p:sldId id="257" r:id="rId4"/>
    <p:sldId id="270" r:id="rId5"/>
    <p:sldId id="271" r:id="rId6"/>
    <p:sldId id="272" r:id="rId7"/>
    <p:sldId id="273" r:id="rId8"/>
    <p:sldId id="274" r:id="rId9"/>
    <p:sldId id="275" r:id="rId10"/>
    <p:sldId id="276" r:id="rId11"/>
    <p:sldId id="277" r:id="rId12"/>
    <p:sldId id="291" r:id="rId13"/>
    <p:sldId id="278" r:id="rId14"/>
    <p:sldId id="279" r:id="rId15"/>
    <p:sldId id="281" r:id="rId16"/>
    <p:sldId id="280" r:id="rId17"/>
    <p:sldId id="282" r:id="rId18"/>
    <p:sldId id="283" r:id="rId19"/>
    <p:sldId id="285" r:id="rId20"/>
    <p:sldId id="286" r:id="rId21"/>
    <p:sldId id="287" r:id="rId22"/>
    <p:sldId id="289" r:id="rId23"/>
    <p:sldId id="290" r:id="rId24"/>
  </p:sldIdLst>
  <p:sldSz cx="9144000" cy="6858000" type="screen4x3"/>
  <p:notesSz cx="6858000" cy="9144000"/>
  <p:defaultTextStyle>
    <a:defPPr>
      <a:defRPr lang="sv-SE"/>
    </a:defPPr>
    <a:lvl1pPr algn="ctr" rtl="0" fontAlgn="base">
      <a:spcBef>
        <a:spcPct val="0"/>
      </a:spcBef>
      <a:spcAft>
        <a:spcPct val="0"/>
      </a:spcAft>
      <a:defRPr kern="1200">
        <a:solidFill>
          <a:schemeClr val="tx1"/>
        </a:solidFill>
        <a:latin typeface="Verdana" panose="020B0604030504040204" pitchFamily="34" charset="0"/>
        <a:ea typeface="+mn-ea"/>
        <a:cs typeface="+mn-cs"/>
      </a:defRPr>
    </a:lvl1pPr>
    <a:lvl2pPr marL="457200" algn="ctr" rtl="0" fontAlgn="base">
      <a:spcBef>
        <a:spcPct val="0"/>
      </a:spcBef>
      <a:spcAft>
        <a:spcPct val="0"/>
      </a:spcAft>
      <a:defRPr kern="1200">
        <a:solidFill>
          <a:schemeClr val="tx1"/>
        </a:solidFill>
        <a:latin typeface="Verdana" panose="020B0604030504040204" pitchFamily="34" charset="0"/>
        <a:ea typeface="+mn-ea"/>
        <a:cs typeface="+mn-cs"/>
      </a:defRPr>
    </a:lvl2pPr>
    <a:lvl3pPr marL="914400" algn="ctr" rtl="0" fontAlgn="base">
      <a:spcBef>
        <a:spcPct val="0"/>
      </a:spcBef>
      <a:spcAft>
        <a:spcPct val="0"/>
      </a:spcAft>
      <a:defRPr kern="1200">
        <a:solidFill>
          <a:schemeClr val="tx1"/>
        </a:solidFill>
        <a:latin typeface="Verdana" panose="020B0604030504040204" pitchFamily="34" charset="0"/>
        <a:ea typeface="+mn-ea"/>
        <a:cs typeface="+mn-cs"/>
      </a:defRPr>
    </a:lvl3pPr>
    <a:lvl4pPr marL="1371600" algn="ctr" rtl="0" fontAlgn="base">
      <a:spcBef>
        <a:spcPct val="0"/>
      </a:spcBef>
      <a:spcAft>
        <a:spcPct val="0"/>
      </a:spcAft>
      <a:defRPr kern="1200">
        <a:solidFill>
          <a:schemeClr val="tx1"/>
        </a:solidFill>
        <a:latin typeface="Verdana" panose="020B0604030504040204" pitchFamily="34" charset="0"/>
        <a:ea typeface="+mn-ea"/>
        <a:cs typeface="+mn-cs"/>
      </a:defRPr>
    </a:lvl4pPr>
    <a:lvl5pPr marL="1828800" algn="ctr" rtl="0" fontAlgn="base">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42" autoAdjust="0"/>
  </p:normalViewPr>
  <p:slideViewPr>
    <p:cSldViewPr>
      <p:cViewPr varScale="1">
        <p:scale>
          <a:sx n="98" d="100"/>
          <a:sy n="98" d="100"/>
        </p:scale>
        <p:origin x="17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Arial" panose="020B0604020202020204" pitchFamily="34" charset="0"/>
              </a:defRPr>
            </a:lvl1pPr>
          </a:lstStyle>
          <a:p>
            <a:endParaRPr lang="sv-SE" altLang="sv-SE"/>
          </a:p>
        </p:txBody>
      </p:sp>
      <p:sp>
        <p:nvSpPr>
          <p:cNvPr id="337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sv-SE" altLang="sv-SE"/>
          </a:p>
        </p:txBody>
      </p:sp>
      <p:sp>
        <p:nvSpPr>
          <p:cNvPr id="337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Arial" panose="020B0604020202020204" pitchFamily="34" charset="0"/>
              </a:defRPr>
            </a:lvl1pPr>
          </a:lstStyle>
          <a:p>
            <a:endParaRPr lang="sv-SE" altLang="sv-SE"/>
          </a:p>
        </p:txBody>
      </p:sp>
      <p:sp>
        <p:nvSpPr>
          <p:cNvPr id="337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E8AB75A5-AD83-4028-A27D-B851C5165A59}" type="slidenum">
              <a:rPr lang="sv-SE" altLang="sv-SE"/>
              <a:pPr/>
              <a:t>‹#›</a:t>
            </a:fld>
            <a:endParaRPr lang="sv-SE" altLang="sv-S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Arial" panose="020B0604020202020204" pitchFamily="34" charset="0"/>
              </a:defRPr>
            </a:lvl1pPr>
          </a:lstStyle>
          <a:p>
            <a:endParaRPr lang="sv-SE" altLang="sv-SE"/>
          </a:p>
        </p:txBody>
      </p:sp>
      <p:sp>
        <p:nvSpPr>
          <p:cNvPr id="378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sv-SE" altLang="sv-SE"/>
          </a:p>
        </p:txBody>
      </p:sp>
      <p:sp>
        <p:nvSpPr>
          <p:cNvPr id="3789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smtClean="0"/>
              <a:t>Klicka här för att ändra format på bakgrundstexten</a:t>
            </a:r>
          </a:p>
          <a:p>
            <a:pPr lvl="1"/>
            <a:r>
              <a:rPr lang="sv-SE" altLang="sv-SE" smtClean="0"/>
              <a:t>Nivå två</a:t>
            </a:r>
          </a:p>
          <a:p>
            <a:pPr lvl="2"/>
            <a:r>
              <a:rPr lang="sv-SE" altLang="sv-SE" smtClean="0"/>
              <a:t>Nivå tre</a:t>
            </a:r>
          </a:p>
          <a:p>
            <a:pPr lvl="3"/>
            <a:r>
              <a:rPr lang="sv-SE" altLang="sv-SE" smtClean="0"/>
              <a:t>Nivå fyra</a:t>
            </a:r>
          </a:p>
          <a:p>
            <a:pPr lvl="4"/>
            <a:r>
              <a:rPr lang="sv-SE" altLang="sv-SE" smtClean="0"/>
              <a:t>Nivå fem</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Arial" panose="020B0604020202020204" pitchFamily="34" charset="0"/>
              </a:defRPr>
            </a:lvl1pPr>
          </a:lstStyle>
          <a:p>
            <a:endParaRPr lang="sv-SE" altLang="sv-SE"/>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5C6E4865-573F-41AF-9DC6-BE986C923B59}" type="slidenum">
              <a:rPr lang="sv-SE" altLang="sv-SE"/>
              <a:pPr/>
              <a:t>‹#›</a:t>
            </a:fld>
            <a:endParaRPr lang="sv-SE" altLang="sv-S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500258-5C82-4403-833C-FFF1098BC348}" type="slidenum">
              <a:rPr lang="sv-SE" altLang="sv-SE"/>
              <a:pPr/>
              <a:t>2</a:t>
            </a:fld>
            <a:endParaRPr lang="sv-SE" altLang="sv-SE"/>
          </a:p>
        </p:txBody>
      </p:sp>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sv-SE" alt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1746" name="Group 2"/>
          <p:cNvGrpSpPr>
            <a:grpSpLocks/>
          </p:cNvGrpSpPr>
          <p:nvPr/>
        </p:nvGrpSpPr>
        <p:grpSpPr bwMode="auto">
          <a:xfrm>
            <a:off x="0" y="0"/>
            <a:ext cx="9148763" cy="6851650"/>
            <a:chOff x="1" y="0"/>
            <a:chExt cx="5763" cy="4316"/>
          </a:xfrm>
        </p:grpSpPr>
        <p:sp>
          <p:nvSpPr>
            <p:cNvPr id="31747"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48"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49"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grpSp>
          <p:nvGrpSpPr>
            <p:cNvPr id="31750" name="Group 6"/>
            <p:cNvGrpSpPr>
              <a:grpSpLocks/>
            </p:cNvGrpSpPr>
            <p:nvPr/>
          </p:nvGrpSpPr>
          <p:grpSpPr bwMode="auto">
            <a:xfrm>
              <a:off x="288" y="0"/>
              <a:ext cx="5098" cy="4316"/>
              <a:chOff x="288" y="0"/>
              <a:chExt cx="5098" cy="4316"/>
            </a:xfrm>
          </p:grpSpPr>
          <p:sp>
            <p:nvSpPr>
              <p:cNvPr id="31751"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52"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53"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54"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55"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56"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57"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58"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59"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60"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61"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62"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63"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grpSp>
        <p:sp>
          <p:nvSpPr>
            <p:cNvPr id="31764"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65"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66"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67"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68"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69"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70"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71"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1772"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1773"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1774"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31775" name="Group 31"/>
            <p:cNvGrpSpPr>
              <a:grpSpLocks/>
            </p:cNvGrpSpPr>
            <p:nvPr/>
          </p:nvGrpSpPr>
          <p:grpSpPr bwMode="auto">
            <a:xfrm>
              <a:off x="1" y="392"/>
              <a:ext cx="5758" cy="1571"/>
              <a:chOff x="1" y="392"/>
              <a:chExt cx="5758" cy="1571"/>
            </a:xfrm>
          </p:grpSpPr>
          <p:sp>
            <p:nvSpPr>
              <p:cNvPr id="3177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177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177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177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178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3178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178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31783"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sv-SE" altLang="sv-SE" noProof="0" smtClean="0"/>
              <a:t>Klicka här för att ändra format</a:t>
            </a:r>
          </a:p>
        </p:txBody>
      </p:sp>
      <p:sp>
        <p:nvSpPr>
          <p:cNvPr id="31784"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sv-SE" altLang="sv-SE" noProof="0" smtClean="0"/>
              <a:t>Klicka här för att ändra format på underrubrik i bakgrunden</a:t>
            </a:r>
          </a:p>
        </p:txBody>
      </p:sp>
      <p:sp>
        <p:nvSpPr>
          <p:cNvPr id="31785" name="Rectangle 41"/>
          <p:cNvSpPr>
            <a:spLocks noGrp="1" noChangeArrowheads="1"/>
          </p:cNvSpPr>
          <p:nvPr>
            <p:ph type="dt" sz="quarter" idx="2"/>
          </p:nvPr>
        </p:nvSpPr>
        <p:spPr/>
        <p:txBody>
          <a:bodyPr/>
          <a:lstStyle>
            <a:lvl1pPr>
              <a:defRPr/>
            </a:lvl1pPr>
          </a:lstStyle>
          <a:p>
            <a:endParaRPr lang="sv-SE" altLang="sv-SE"/>
          </a:p>
        </p:txBody>
      </p:sp>
      <p:sp>
        <p:nvSpPr>
          <p:cNvPr id="31786" name="Rectangle 42"/>
          <p:cNvSpPr>
            <a:spLocks noGrp="1" noChangeArrowheads="1"/>
          </p:cNvSpPr>
          <p:nvPr>
            <p:ph type="ftr" sz="quarter" idx="3"/>
          </p:nvPr>
        </p:nvSpPr>
        <p:spPr/>
        <p:txBody>
          <a:bodyPr/>
          <a:lstStyle>
            <a:lvl1pPr>
              <a:defRPr/>
            </a:lvl1pPr>
          </a:lstStyle>
          <a:p>
            <a:endParaRPr lang="sv-SE" altLang="sv-SE"/>
          </a:p>
        </p:txBody>
      </p:sp>
      <p:sp>
        <p:nvSpPr>
          <p:cNvPr id="31787" name="Rectangle 43"/>
          <p:cNvSpPr>
            <a:spLocks noGrp="1" noChangeArrowheads="1"/>
          </p:cNvSpPr>
          <p:nvPr>
            <p:ph type="sldNum" sz="quarter" idx="4"/>
          </p:nvPr>
        </p:nvSpPr>
        <p:spPr/>
        <p:txBody>
          <a:bodyPr/>
          <a:lstStyle>
            <a:lvl1pPr>
              <a:defRPr/>
            </a:lvl1pPr>
          </a:lstStyle>
          <a:p>
            <a:fld id="{D6B2F2E9-F645-450F-8282-8BA3B664F055}" type="slidenum">
              <a:rPr lang="sv-SE" altLang="sv-SE"/>
              <a:pPr/>
              <a:t>‹#›</a:t>
            </a:fld>
            <a:endParaRPr lang="sv-SE" altLang="sv-S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sv-SE" altLang="sv-SE"/>
          </a:p>
        </p:txBody>
      </p:sp>
      <p:sp>
        <p:nvSpPr>
          <p:cNvPr id="5" name="Footer Placeholder 4"/>
          <p:cNvSpPr>
            <a:spLocks noGrp="1"/>
          </p:cNvSpPr>
          <p:nvPr>
            <p:ph type="ftr" sz="quarter" idx="11"/>
          </p:nvPr>
        </p:nvSpPr>
        <p:spPr/>
        <p:txBody>
          <a:bodyPr/>
          <a:lstStyle>
            <a:lvl1pPr>
              <a:defRPr/>
            </a:lvl1pPr>
          </a:lstStyle>
          <a:p>
            <a:endParaRPr lang="sv-SE" altLang="sv-SE"/>
          </a:p>
        </p:txBody>
      </p:sp>
      <p:sp>
        <p:nvSpPr>
          <p:cNvPr id="6" name="Slide Number Placeholder 5"/>
          <p:cNvSpPr>
            <a:spLocks noGrp="1"/>
          </p:cNvSpPr>
          <p:nvPr>
            <p:ph type="sldNum" sz="quarter" idx="12"/>
          </p:nvPr>
        </p:nvSpPr>
        <p:spPr/>
        <p:txBody>
          <a:bodyPr/>
          <a:lstStyle>
            <a:lvl1pPr>
              <a:defRPr/>
            </a:lvl1pPr>
          </a:lstStyle>
          <a:p>
            <a:fld id="{D28A3C48-FC7E-465C-B651-430C7639098F}" type="slidenum">
              <a:rPr lang="sv-SE" altLang="sv-SE"/>
              <a:pPr/>
              <a:t>‹#›</a:t>
            </a:fld>
            <a:endParaRPr lang="sv-SE" altLang="sv-SE"/>
          </a:p>
        </p:txBody>
      </p:sp>
    </p:spTree>
    <p:extLst>
      <p:ext uri="{BB962C8B-B14F-4D97-AF65-F5344CB8AC3E}">
        <p14:creationId xmlns:p14="http://schemas.microsoft.com/office/powerpoint/2010/main" val="168550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sv-SE" altLang="sv-SE"/>
          </a:p>
        </p:txBody>
      </p:sp>
      <p:sp>
        <p:nvSpPr>
          <p:cNvPr id="5" name="Footer Placeholder 4"/>
          <p:cNvSpPr>
            <a:spLocks noGrp="1"/>
          </p:cNvSpPr>
          <p:nvPr>
            <p:ph type="ftr" sz="quarter" idx="11"/>
          </p:nvPr>
        </p:nvSpPr>
        <p:spPr/>
        <p:txBody>
          <a:bodyPr/>
          <a:lstStyle>
            <a:lvl1pPr>
              <a:defRPr/>
            </a:lvl1pPr>
          </a:lstStyle>
          <a:p>
            <a:endParaRPr lang="sv-SE" altLang="sv-SE"/>
          </a:p>
        </p:txBody>
      </p:sp>
      <p:sp>
        <p:nvSpPr>
          <p:cNvPr id="6" name="Slide Number Placeholder 5"/>
          <p:cNvSpPr>
            <a:spLocks noGrp="1"/>
          </p:cNvSpPr>
          <p:nvPr>
            <p:ph type="sldNum" sz="quarter" idx="12"/>
          </p:nvPr>
        </p:nvSpPr>
        <p:spPr/>
        <p:txBody>
          <a:bodyPr/>
          <a:lstStyle>
            <a:lvl1pPr>
              <a:defRPr/>
            </a:lvl1pPr>
          </a:lstStyle>
          <a:p>
            <a:fld id="{D3ED7386-E5A1-4B06-AF9B-446944FECC81}" type="slidenum">
              <a:rPr lang="sv-SE" altLang="sv-SE"/>
              <a:pPr/>
              <a:t>‹#›</a:t>
            </a:fld>
            <a:endParaRPr lang="sv-SE" altLang="sv-SE"/>
          </a:p>
        </p:txBody>
      </p:sp>
    </p:spTree>
    <p:extLst>
      <p:ext uri="{BB962C8B-B14F-4D97-AF65-F5344CB8AC3E}">
        <p14:creationId xmlns:p14="http://schemas.microsoft.com/office/powerpoint/2010/main" val="300757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smtClean="0"/>
              <a:t>Click to edit Master title style</a:t>
            </a:r>
            <a:endParaRPr lang="sv-SE"/>
          </a:p>
        </p:txBody>
      </p:sp>
      <p:sp>
        <p:nvSpPr>
          <p:cNvPr id="3" name="Content Placeholder 2"/>
          <p:cNvSpPr>
            <a:spLocks noGrp="1"/>
          </p:cNvSpPr>
          <p:nvPr>
            <p:ph sz="quarter" idx="1"/>
          </p:nvPr>
        </p:nvSpPr>
        <p:spPr>
          <a:xfrm>
            <a:off x="457200" y="1600200"/>
            <a:ext cx="4038600" cy="21891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648200" y="1600200"/>
            <a:ext cx="4038600" cy="21891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57200" y="3941763"/>
            <a:ext cx="4038600" cy="21891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Content Placeholder 5"/>
          <p:cNvSpPr>
            <a:spLocks noGrp="1"/>
          </p:cNvSpPr>
          <p:nvPr>
            <p:ph sz="quarter" idx="4"/>
          </p:nvPr>
        </p:nvSpPr>
        <p:spPr>
          <a:xfrm>
            <a:off x="4648200" y="3941763"/>
            <a:ext cx="4038600" cy="21891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a:xfrm>
            <a:off x="457200" y="6243638"/>
            <a:ext cx="2133600" cy="457200"/>
          </a:xfrm>
        </p:spPr>
        <p:txBody>
          <a:bodyPr/>
          <a:lstStyle>
            <a:lvl1pPr>
              <a:defRPr/>
            </a:lvl1pPr>
          </a:lstStyle>
          <a:p>
            <a:endParaRPr lang="sv-SE" altLang="sv-SE"/>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endParaRPr lang="sv-SE" altLang="sv-SE"/>
          </a:p>
        </p:txBody>
      </p:sp>
      <p:sp>
        <p:nvSpPr>
          <p:cNvPr id="9" name="Slide Number Placeholder 8"/>
          <p:cNvSpPr>
            <a:spLocks noGrp="1"/>
          </p:cNvSpPr>
          <p:nvPr>
            <p:ph type="sldNum" sz="quarter" idx="12"/>
          </p:nvPr>
        </p:nvSpPr>
        <p:spPr>
          <a:xfrm>
            <a:off x="6553200" y="6243638"/>
            <a:ext cx="2133600" cy="457200"/>
          </a:xfrm>
        </p:spPr>
        <p:txBody>
          <a:bodyPr/>
          <a:lstStyle>
            <a:lvl1pPr>
              <a:defRPr/>
            </a:lvl1pPr>
          </a:lstStyle>
          <a:p>
            <a:fld id="{F3E897DE-D59B-4B0B-940F-82776B6913C6}" type="slidenum">
              <a:rPr lang="sv-SE" altLang="sv-SE"/>
              <a:pPr/>
              <a:t>‹#›</a:t>
            </a:fld>
            <a:endParaRPr lang="sv-SE" altLang="sv-SE"/>
          </a:p>
        </p:txBody>
      </p:sp>
    </p:spTree>
    <p:extLst>
      <p:ext uri="{BB962C8B-B14F-4D97-AF65-F5344CB8AC3E}">
        <p14:creationId xmlns:p14="http://schemas.microsoft.com/office/powerpoint/2010/main" val="1275320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648200" y="1600200"/>
            <a:ext cx="4038600" cy="21891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648200" y="3941763"/>
            <a:ext cx="4038600" cy="21891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sv-SE" altLang="sv-SE"/>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sv-SE" altLang="sv-SE"/>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796325CA-2A92-4278-B9AA-128747F237EE}" type="slidenum">
              <a:rPr lang="sv-SE" altLang="sv-SE"/>
              <a:pPr/>
              <a:t>‹#›</a:t>
            </a:fld>
            <a:endParaRPr lang="sv-SE" altLang="sv-SE"/>
          </a:p>
        </p:txBody>
      </p:sp>
    </p:spTree>
    <p:extLst>
      <p:ext uri="{BB962C8B-B14F-4D97-AF65-F5344CB8AC3E}">
        <p14:creationId xmlns:p14="http://schemas.microsoft.com/office/powerpoint/2010/main" val="3571124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648200" y="1600200"/>
            <a:ext cx="4038600" cy="21891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648200" y="3941763"/>
            <a:ext cx="4038600" cy="21891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sv-SE" altLang="sv-SE"/>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sv-SE" altLang="sv-SE"/>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148A9F61-0F4D-4697-85D9-2A29D0AFC07B}" type="slidenum">
              <a:rPr lang="sv-SE" altLang="sv-SE"/>
              <a:pPr/>
              <a:t>‹#›</a:t>
            </a:fld>
            <a:endParaRPr lang="sv-SE" altLang="sv-SE"/>
          </a:p>
        </p:txBody>
      </p:sp>
    </p:spTree>
    <p:extLst>
      <p:ext uri="{BB962C8B-B14F-4D97-AF65-F5344CB8AC3E}">
        <p14:creationId xmlns:p14="http://schemas.microsoft.com/office/powerpoint/2010/main" val="12405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broa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smtClean="0"/>
              <a:t>Click to edit Master title style</a:t>
            </a:r>
            <a:endParaRPr lang="sv-SE" dirty="0"/>
          </a:p>
        </p:txBody>
      </p:sp>
      <p:sp>
        <p:nvSpPr>
          <p:cNvPr id="3" name="Slide Number Placeholder 2"/>
          <p:cNvSpPr>
            <a:spLocks noGrp="1"/>
          </p:cNvSpPr>
          <p:nvPr>
            <p:ph type="sldNum" sz="quarter" idx="10"/>
          </p:nvPr>
        </p:nvSpPr>
        <p:spPr/>
        <p:txBody>
          <a:bodyPr/>
          <a:lstStyle/>
          <a:p>
            <a:pPr defTabSz="844083">
              <a:defRPr/>
            </a:pPr>
            <a:r>
              <a:rPr lang="sv-SE" smtClean="0">
                <a:solidFill>
                  <a:srgbClr val="000000"/>
                </a:solidFill>
              </a:rPr>
              <a:t> </a:t>
            </a:r>
            <a:fld id="{1F52532E-D107-4CD7-973A-0463227B16B1}" type="slidenum">
              <a:rPr lang="sv-SE" smtClean="0">
                <a:solidFill>
                  <a:srgbClr val="000000"/>
                </a:solidFill>
              </a:rPr>
              <a:pPr defTabSz="844083">
                <a:defRPr/>
              </a:pPr>
              <a:t>‹#›</a:t>
            </a:fld>
            <a:endParaRPr lang="sv-SE" dirty="0">
              <a:solidFill>
                <a:srgbClr val="000000"/>
              </a:solidFill>
            </a:endParaRPr>
          </a:p>
        </p:txBody>
      </p:sp>
      <p:sp>
        <p:nvSpPr>
          <p:cNvPr id="4" name="Footer Placeholder 3"/>
          <p:cNvSpPr>
            <a:spLocks noGrp="1"/>
          </p:cNvSpPr>
          <p:nvPr>
            <p:ph type="ftr" sz="quarter" idx="11"/>
          </p:nvPr>
        </p:nvSpPr>
        <p:spPr/>
        <p:txBody>
          <a:bodyPr/>
          <a:lstStyle/>
          <a:p>
            <a:pPr algn="l" defTabSz="844083">
              <a:defRPr/>
            </a:pPr>
            <a:r>
              <a:rPr lang="sv-SE" smtClean="0">
                <a:solidFill>
                  <a:srgbClr val="000000"/>
                </a:solidFill>
              </a:rPr>
              <a:t>Donald Broady, www.skeptron.uu.se/broady/sec/</a:t>
            </a:r>
            <a:endParaRPr lang="sv-SE" dirty="0" smtClean="0">
              <a:solidFill>
                <a:srgbClr val="000000"/>
              </a:solidFill>
            </a:endParaRPr>
          </a:p>
        </p:txBody>
      </p:sp>
      <p:sp>
        <p:nvSpPr>
          <p:cNvPr id="5" name="Date Placeholder 4"/>
          <p:cNvSpPr>
            <a:spLocks noGrp="1"/>
          </p:cNvSpPr>
          <p:nvPr>
            <p:ph type="dt" sz="half" idx="12"/>
          </p:nvPr>
        </p:nvSpPr>
        <p:spPr/>
        <p:txBody>
          <a:bodyPr/>
          <a:lstStyle/>
          <a:p>
            <a:pPr defTabSz="844083"/>
            <a:fld id="{AF3F2097-8CC0-4B90-84A1-39DC51D8FB35}" type="datetime1">
              <a:rPr lang="sv-SE" smtClean="0">
                <a:solidFill>
                  <a:srgbClr val="000000"/>
                </a:solidFill>
              </a:rPr>
              <a:pPr defTabSz="844083"/>
              <a:t>2020-02-17</a:t>
            </a:fld>
            <a:endParaRPr lang="sv-SE" dirty="0">
              <a:solidFill>
                <a:srgbClr val="000000"/>
              </a:solidFill>
            </a:endParaRPr>
          </a:p>
        </p:txBody>
      </p:sp>
      <p:sp>
        <p:nvSpPr>
          <p:cNvPr id="6" name="Content Placeholder 2"/>
          <p:cNvSpPr>
            <a:spLocks noGrp="1"/>
          </p:cNvSpPr>
          <p:nvPr>
            <p:ph idx="1"/>
          </p:nvPr>
        </p:nvSpPr>
        <p:spPr>
          <a:xfrm>
            <a:off x="650334" y="1340768"/>
            <a:ext cx="8175381" cy="4751387"/>
          </a:xfrm>
        </p:spPr>
        <p:txBody>
          <a:bodyPr/>
          <a:lstStyle>
            <a:lvl1pPr marL="0" indent="0">
              <a:buFontTx/>
              <a:buNone/>
              <a:defRPr>
                <a:latin typeface="+mn-lt"/>
              </a:defRPr>
            </a:lvl1pPr>
            <a:lvl2pPr marL="0" indent="0">
              <a:buNone/>
              <a:defRPr>
                <a:latin typeface="+mn-lt"/>
              </a:defRPr>
            </a:lvl2pPr>
            <a:lvl3pPr marL="0" indent="0">
              <a:buNone/>
              <a:defRPr>
                <a:latin typeface="+mn-lt"/>
              </a:defRPr>
            </a:lvl3pPr>
            <a:lvl4pPr marL="0" indent="0">
              <a:buNone/>
              <a:defRPr>
                <a:latin typeface="+mn-lt"/>
              </a:defRPr>
            </a:lvl4pPr>
            <a:lvl5pPr marL="0" indent="0">
              <a:buNone/>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Tree>
    <p:extLst>
      <p:ext uri="{BB962C8B-B14F-4D97-AF65-F5344CB8AC3E}">
        <p14:creationId xmlns:p14="http://schemas.microsoft.com/office/powerpoint/2010/main" val="143551182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ndard-broa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smtClean="0"/>
              <a:t>Click to edit Master title style</a:t>
            </a:r>
            <a:endParaRPr lang="sv-SE" dirty="0"/>
          </a:p>
        </p:txBody>
      </p:sp>
      <p:sp>
        <p:nvSpPr>
          <p:cNvPr id="3" name="Slide Number Placeholder 2"/>
          <p:cNvSpPr>
            <a:spLocks noGrp="1"/>
          </p:cNvSpPr>
          <p:nvPr>
            <p:ph type="sldNum" sz="quarter" idx="10"/>
          </p:nvPr>
        </p:nvSpPr>
        <p:spPr/>
        <p:txBody>
          <a:bodyPr/>
          <a:lstStyle/>
          <a:p>
            <a:pPr defTabSz="844083">
              <a:defRPr/>
            </a:pPr>
            <a:r>
              <a:rPr lang="sv-SE" smtClean="0">
                <a:solidFill>
                  <a:srgbClr val="000000"/>
                </a:solidFill>
              </a:rPr>
              <a:t> </a:t>
            </a:r>
            <a:fld id="{1F52532E-D107-4CD7-973A-0463227B16B1}" type="slidenum">
              <a:rPr lang="sv-SE" smtClean="0">
                <a:solidFill>
                  <a:srgbClr val="000000"/>
                </a:solidFill>
              </a:rPr>
              <a:pPr defTabSz="844083">
                <a:defRPr/>
              </a:pPr>
              <a:t>‹#›</a:t>
            </a:fld>
            <a:endParaRPr lang="sv-SE" dirty="0">
              <a:solidFill>
                <a:srgbClr val="000000"/>
              </a:solidFill>
            </a:endParaRPr>
          </a:p>
        </p:txBody>
      </p:sp>
      <p:sp>
        <p:nvSpPr>
          <p:cNvPr id="4" name="Footer Placeholder 3"/>
          <p:cNvSpPr>
            <a:spLocks noGrp="1"/>
          </p:cNvSpPr>
          <p:nvPr>
            <p:ph type="ftr" sz="quarter" idx="11"/>
          </p:nvPr>
        </p:nvSpPr>
        <p:spPr/>
        <p:txBody>
          <a:bodyPr/>
          <a:lstStyle/>
          <a:p>
            <a:pPr algn="l" defTabSz="844083">
              <a:defRPr/>
            </a:pPr>
            <a:r>
              <a:rPr lang="sv-SE" smtClean="0">
                <a:solidFill>
                  <a:srgbClr val="000000"/>
                </a:solidFill>
              </a:rPr>
              <a:t>Donald Broady, www.skeptron.uu.se/broady/sec/</a:t>
            </a:r>
            <a:endParaRPr lang="sv-SE" dirty="0" smtClean="0">
              <a:solidFill>
                <a:srgbClr val="000000"/>
              </a:solidFill>
            </a:endParaRPr>
          </a:p>
        </p:txBody>
      </p:sp>
      <p:sp>
        <p:nvSpPr>
          <p:cNvPr id="5" name="Date Placeholder 4"/>
          <p:cNvSpPr>
            <a:spLocks noGrp="1"/>
          </p:cNvSpPr>
          <p:nvPr>
            <p:ph type="dt" sz="half" idx="12"/>
          </p:nvPr>
        </p:nvSpPr>
        <p:spPr/>
        <p:txBody>
          <a:bodyPr/>
          <a:lstStyle/>
          <a:p>
            <a:pPr defTabSz="844083"/>
            <a:fld id="{AF3F2097-8CC0-4B90-84A1-39DC51D8FB35}" type="datetime1">
              <a:rPr lang="sv-SE" smtClean="0">
                <a:solidFill>
                  <a:srgbClr val="000000"/>
                </a:solidFill>
              </a:rPr>
              <a:pPr defTabSz="844083"/>
              <a:t>2020-02-17</a:t>
            </a:fld>
            <a:endParaRPr lang="sv-SE" dirty="0">
              <a:solidFill>
                <a:srgbClr val="000000"/>
              </a:solidFill>
            </a:endParaRPr>
          </a:p>
        </p:txBody>
      </p:sp>
      <p:sp>
        <p:nvSpPr>
          <p:cNvPr id="6" name="Content Placeholder 2"/>
          <p:cNvSpPr>
            <a:spLocks noGrp="1"/>
          </p:cNvSpPr>
          <p:nvPr>
            <p:ph idx="1"/>
          </p:nvPr>
        </p:nvSpPr>
        <p:spPr>
          <a:xfrm>
            <a:off x="650334" y="1340768"/>
            <a:ext cx="8175381" cy="4751387"/>
          </a:xfrm>
        </p:spPr>
        <p:txBody>
          <a:bodyPr/>
          <a:lstStyle>
            <a:lvl1pPr marL="0" indent="0">
              <a:buFontTx/>
              <a:buNone/>
              <a:defRPr>
                <a:latin typeface="+mn-lt"/>
              </a:defRPr>
            </a:lvl1pPr>
            <a:lvl2pPr marL="0" indent="0">
              <a:buNone/>
              <a:defRPr>
                <a:latin typeface="+mn-lt"/>
              </a:defRPr>
            </a:lvl2pPr>
            <a:lvl3pPr marL="0" indent="0">
              <a:buNone/>
              <a:defRPr>
                <a:latin typeface="+mn-lt"/>
              </a:defRPr>
            </a:lvl3pPr>
            <a:lvl4pPr marL="0" indent="0">
              <a:buNone/>
              <a:defRPr>
                <a:latin typeface="+mn-lt"/>
              </a:defRPr>
            </a:lvl4pPr>
            <a:lvl5pPr marL="0" indent="0">
              <a:buNone/>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Tree>
    <p:extLst>
      <p:ext uri="{BB962C8B-B14F-4D97-AF65-F5344CB8AC3E}">
        <p14:creationId xmlns:p14="http://schemas.microsoft.com/office/powerpoint/2010/main" val="2317991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sv-SE" altLang="sv-SE"/>
          </a:p>
        </p:txBody>
      </p:sp>
      <p:sp>
        <p:nvSpPr>
          <p:cNvPr id="5" name="Footer Placeholder 4"/>
          <p:cNvSpPr>
            <a:spLocks noGrp="1"/>
          </p:cNvSpPr>
          <p:nvPr>
            <p:ph type="ftr" sz="quarter" idx="11"/>
          </p:nvPr>
        </p:nvSpPr>
        <p:spPr/>
        <p:txBody>
          <a:bodyPr/>
          <a:lstStyle>
            <a:lvl1pPr>
              <a:defRPr/>
            </a:lvl1pPr>
          </a:lstStyle>
          <a:p>
            <a:endParaRPr lang="sv-SE" altLang="sv-SE"/>
          </a:p>
        </p:txBody>
      </p:sp>
      <p:sp>
        <p:nvSpPr>
          <p:cNvPr id="6" name="Slide Number Placeholder 5"/>
          <p:cNvSpPr>
            <a:spLocks noGrp="1"/>
          </p:cNvSpPr>
          <p:nvPr>
            <p:ph type="sldNum" sz="quarter" idx="12"/>
          </p:nvPr>
        </p:nvSpPr>
        <p:spPr/>
        <p:txBody>
          <a:bodyPr/>
          <a:lstStyle>
            <a:lvl1pPr>
              <a:defRPr/>
            </a:lvl1pPr>
          </a:lstStyle>
          <a:p>
            <a:fld id="{5199617F-075B-4165-A08B-A8B1E2A7AE57}" type="slidenum">
              <a:rPr lang="sv-SE" altLang="sv-SE"/>
              <a:pPr/>
              <a:t>‹#›</a:t>
            </a:fld>
            <a:endParaRPr lang="sv-SE" altLang="sv-SE"/>
          </a:p>
        </p:txBody>
      </p:sp>
    </p:spTree>
    <p:extLst>
      <p:ext uri="{BB962C8B-B14F-4D97-AF65-F5344CB8AC3E}">
        <p14:creationId xmlns:p14="http://schemas.microsoft.com/office/powerpoint/2010/main" val="3970835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sv-SE"/>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sv-SE" altLang="sv-SE"/>
          </a:p>
        </p:txBody>
      </p:sp>
      <p:sp>
        <p:nvSpPr>
          <p:cNvPr id="5" name="Footer Placeholder 4"/>
          <p:cNvSpPr>
            <a:spLocks noGrp="1"/>
          </p:cNvSpPr>
          <p:nvPr>
            <p:ph type="ftr" sz="quarter" idx="11"/>
          </p:nvPr>
        </p:nvSpPr>
        <p:spPr/>
        <p:txBody>
          <a:bodyPr/>
          <a:lstStyle>
            <a:lvl1pPr>
              <a:defRPr/>
            </a:lvl1pPr>
          </a:lstStyle>
          <a:p>
            <a:endParaRPr lang="sv-SE" altLang="sv-SE"/>
          </a:p>
        </p:txBody>
      </p:sp>
      <p:sp>
        <p:nvSpPr>
          <p:cNvPr id="6" name="Slide Number Placeholder 5"/>
          <p:cNvSpPr>
            <a:spLocks noGrp="1"/>
          </p:cNvSpPr>
          <p:nvPr>
            <p:ph type="sldNum" sz="quarter" idx="12"/>
          </p:nvPr>
        </p:nvSpPr>
        <p:spPr/>
        <p:txBody>
          <a:bodyPr/>
          <a:lstStyle>
            <a:lvl1pPr>
              <a:defRPr/>
            </a:lvl1pPr>
          </a:lstStyle>
          <a:p>
            <a:fld id="{A9B4EEB7-4EA0-47E7-B0CB-8DCB80641C89}" type="slidenum">
              <a:rPr lang="sv-SE" altLang="sv-SE"/>
              <a:pPr/>
              <a:t>‹#›</a:t>
            </a:fld>
            <a:endParaRPr lang="sv-SE" altLang="sv-SE"/>
          </a:p>
        </p:txBody>
      </p:sp>
    </p:spTree>
    <p:extLst>
      <p:ext uri="{BB962C8B-B14F-4D97-AF65-F5344CB8AC3E}">
        <p14:creationId xmlns:p14="http://schemas.microsoft.com/office/powerpoint/2010/main" val="2236017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lvl1pPr>
              <a:defRPr/>
            </a:lvl1pPr>
          </a:lstStyle>
          <a:p>
            <a:endParaRPr lang="sv-SE" altLang="sv-SE"/>
          </a:p>
        </p:txBody>
      </p:sp>
      <p:sp>
        <p:nvSpPr>
          <p:cNvPr id="6" name="Footer Placeholder 5"/>
          <p:cNvSpPr>
            <a:spLocks noGrp="1"/>
          </p:cNvSpPr>
          <p:nvPr>
            <p:ph type="ftr" sz="quarter" idx="11"/>
          </p:nvPr>
        </p:nvSpPr>
        <p:spPr/>
        <p:txBody>
          <a:bodyPr/>
          <a:lstStyle>
            <a:lvl1pPr>
              <a:defRPr/>
            </a:lvl1pPr>
          </a:lstStyle>
          <a:p>
            <a:endParaRPr lang="sv-SE" altLang="sv-SE"/>
          </a:p>
        </p:txBody>
      </p:sp>
      <p:sp>
        <p:nvSpPr>
          <p:cNvPr id="7" name="Slide Number Placeholder 6"/>
          <p:cNvSpPr>
            <a:spLocks noGrp="1"/>
          </p:cNvSpPr>
          <p:nvPr>
            <p:ph type="sldNum" sz="quarter" idx="12"/>
          </p:nvPr>
        </p:nvSpPr>
        <p:spPr/>
        <p:txBody>
          <a:bodyPr/>
          <a:lstStyle>
            <a:lvl1pPr>
              <a:defRPr/>
            </a:lvl1pPr>
          </a:lstStyle>
          <a:p>
            <a:fld id="{766A67E2-8DCF-4859-98C8-01E19387EDDB}" type="slidenum">
              <a:rPr lang="sv-SE" altLang="sv-SE"/>
              <a:pPr/>
              <a:t>‹#›</a:t>
            </a:fld>
            <a:endParaRPr lang="sv-SE" altLang="sv-SE"/>
          </a:p>
        </p:txBody>
      </p:sp>
    </p:spTree>
    <p:extLst>
      <p:ext uri="{BB962C8B-B14F-4D97-AF65-F5344CB8AC3E}">
        <p14:creationId xmlns:p14="http://schemas.microsoft.com/office/powerpoint/2010/main" val="3059899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sv-SE"/>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lvl1pPr>
              <a:defRPr/>
            </a:lvl1pPr>
          </a:lstStyle>
          <a:p>
            <a:endParaRPr lang="sv-SE" altLang="sv-SE"/>
          </a:p>
        </p:txBody>
      </p:sp>
      <p:sp>
        <p:nvSpPr>
          <p:cNvPr id="8" name="Footer Placeholder 7"/>
          <p:cNvSpPr>
            <a:spLocks noGrp="1"/>
          </p:cNvSpPr>
          <p:nvPr>
            <p:ph type="ftr" sz="quarter" idx="11"/>
          </p:nvPr>
        </p:nvSpPr>
        <p:spPr/>
        <p:txBody>
          <a:bodyPr/>
          <a:lstStyle>
            <a:lvl1pPr>
              <a:defRPr/>
            </a:lvl1pPr>
          </a:lstStyle>
          <a:p>
            <a:endParaRPr lang="sv-SE" altLang="sv-SE"/>
          </a:p>
        </p:txBody>
      </p:sp>
      <p:sp>
        <p:nvSpPr>
          <p:cNvPr id="9" name="Slide Number Placeholder 8"/>
          <p:cNvSpPr>
            <a:spLocks noGrp="1"/>
          </p:cNvSpPr>
          <p:nvPr>
            <p:ph type="sldNum" sz="quarter" idx="12"/>
          </p:nvPr>
        </p:nvSpPr>
        <p:spPr/>
        <p:txBody>
          <a:bodyPr/>
          <a:lstStyle>
            <a:lvl1pPr>
              <a:defRPr/>
            </a:lvl1pPr>
          </a:lstStyle>
          <a:p>
            <a:fld id="{6DA90D35-210D-4FC1-B375-DB93108CAFF9}" type="slidenum">
              <a:rPr lang="sv-SE" altLang="sv-SE"/>
              <a:pPr/>
              <a:t>‹#›</a:t>
            </a:fld>
            <a:endParaRPr lang="sv-SE" altLang="sv-SE"/>
          </a:p>
        </p:txBody>
      </p:sp>
    </p:spTree>
    <p:extLst>
      <p:ext uri="{BB962C8B-B14F-4D97-AF65-F5344CB8AC3E}">
        <p14:creationId xmlns:p14="http://schemas.microsoft.com/office/powerpoint/2010/main" val="369985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lvl1pPr>
              <a:defRPr/>
            </a:lvl1pPr>
          </a:lstStyle>
          <a:p>
            <a:endParaRPr lang="sv-SE" altLang="sv-SE"/>
          </a:p>
        </p:txBody>
      </p:sp>
      <p:sp>
        <p:nvSpPr>
          <p:cNvPr id="4" name="Footer Placeholder 3"/>
          <p:cNvSpPr>
            <a:spLocks noGrp="1"/>
          </p:cNvSpPr>
          <p:nvPr>
            <p:ph type="ftr" sz="quarter" idx="11"/>
          </p:nvPr>
        </p:nvSpPr>
        <p:spPr/>
        <p:txBody>
          <a:bodyPr/>
          <a:lstStyle>
            <a:lvl1pPr>
              <a:defRPr/>
            </a:lvl1pPr>
          </a:lstStyle>
          <a:p>
            <a:endParaRPr lang="sv-SE" altLang="sv-SE"/>
          </a:p>
        </p:txBody>
      </p:sp>
      <p:sp>
        <p:nvSpPr>
          <p:cNvPr id="5" name="Slide Number Placeholder 4"/>
          <p:cNvSpPr>
            <a:spLocks noGrp="1"/>
          </p:cNvSpPr>
          <p:nvPr>
            <p:ph type="sldNum" sz="quarter" idx="12"/>
          </p:nvPr>
        </p:nvSpPr>
        <p:spPr/>
        <p:txBody>
          <a:bodyPr/>
          <a:lstStyle>
            <a:lvl1pPr>
              <a:defRPr/>
            </a:lvl1pPr>
          </a:lstStyle>
          <a:p>
            <a:fld id="{F4AEF0FC-9459-4BE6-8185-F42F1A5DDAB5}" type="slidenum">
              <a:rPr lang="sv-SE" altLang="sv-SE"/>
              <a:pPr/>
              <a:t>‹#›</a:t>
            </a:fld>
            <a:endParaRPr lang="sv-SE" altLang="sv-SE"/>
          </a:p>
        </p:txBody>
      </p:sp>
    </p:spTree>
    <p:extLst>
      <p:ext uri="{BB962C8B-B14F-4D97-AF65-F5344CB8AC3E}">
        <p14:creationId xmlns:p14="http://schemas.microsoft.com/office/powerpoint/2010/main" val="3300864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sv-SE" altLang="sv-SE"/>
          </a:p>
        </p:txBody>
      </p:sp>
      <p:sp>
        <p:nvSpPr>
          <p:cNvPr id="3" name="Footer Placeholder 2"/>
          <p:cNvSpPr>
            <a:spLocks noGrp="1"/>
          </p:cNvSpPr>
          <p:nvPr>
            <p:ph type="ftr" sz="quarter" idx="11"/>
          </p:nvPr>
        </p:nvSpPr>
        <p:spPr/>
        <p:txBody>
          <a:bodyPr/>
          <a:lstStyle>
            <a:lvl1pPr>
              <a:defRPr/>
            </a:lvl1pPr>
          </a:lstStyle>
          <a:p>
            <a:endParaRPr lang="sv-SE" altLang="sv-SE"/>
          </a:p>
        </p:txBody>
      </p:sp>
      <p:sp>
        <p:nvSpPr>
          <p:cNvPr id="4" name="Slide Number Placeholder 3"/>
          <p:cNvSpPr>
            <a:spLocks noGrp="1"/>
          </p:cNvSpPr>
          <p:nvPr>
            <p:ph type="sldNum" sz="quarter" idx="12"/>
          </p:nvPr>
        </p:nvSpPr>
        <p:spPr/>
        <p:txBody>
          <a:bodyPr/>
          <a:lstStyle>
            <a:lvl1pPr>
              <a:defRPr/>
            </a:lvl1pPr>
          </a:lstStyle>
          <a:p>
            <a:fld id="{9BC9D778-8CB5-4957-B00D-4C299307D8A5}" type="slidenum">
              <a:rPr lang="sv-SE" altLang="sv-SE"/>
              <a:pPr/>
              <a:t>‹#›</a:t>
            </a:fld>
            <a:endParaRPr lang="sv-SE" altLang="sv-SE"/>
          </a:p>
        </p:txBody>
      </p:sp>
    </p:spTree>
    <p:extLst>
      <p:ext uri="{BB962C8B-B14F-4D97-AF65-F5344CB8AC3E}">
        <p14:creationId xmlns:p14="http://schemas.microsoft.com/office/powerpoint/2010/main" val="2105849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sv-SE"/>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sv-SE" altLang="sv-SE"/>
          </a:p>
        </p:txBody>
      </p:sp>
      <p:sp>
        <p:nvSpPr>
          <p:cNvPr id="6" name="Footer Placeholder 5"/>
          <p:cNvSpPr>
            <a:spLocks noGrp="1"/>
          </p:cNvSpPr>
          <p:nvPr>
            <p:ph type="ftr" sz="quarter" idx="11"/>
          </p:nvPr>
        </p:nvSpPr>
        <p:spPr/>
        <p:txBody>
          <a:bodyPr/>
          <a:lstStyle>
            <a:lvl1pPr>
              <a:defRPr/>
            </a:lvl1pPr>
          </a:lstStyle>
          <a:p>
            <a:endParaRPr lang="sv-SE" altLang="sv-SE"/>
          </a:p>
        </p:txBody>
      </p:sp>
      <p:sp>
        <p:nvSpPr>
          <p:cNvPr id="7" name="Slide Number Placeholder 6"/>
          <p:cNvSpPr>
            <a:spLocks noGrp="1"/>
          </p:cNvSpPr>
          <p:nvPr>
            <p:ph type="sldNum" sz="quarter" idx="12"/>
          </p:nvPr>
        </p:nvSpPr>
        <p:spPr/>
        <p:txBody>
          <a:bodyPr/>
          <a:lstStyle>
            <a:lvl1pPr>
              <a:defRPr/>
            </a:lvl1pPr>
          </a:lstStyle>
          <a:p>
            <a:fld id="{4251F251-A41C-494E-AEDA-300ABF804053}" type="slidenum">
              <a:rPr lang="sv-SE" altLang="sv-SE"/>
              <a:pPr/>
              <a:t>‹#›</a:t>
            </a:fld>
            <a:endParaRPr lang="sv-SE" altLang="sv-SE"/>
          </a:p>
        </p:txBody>
      </p:sp>
    </p:spTree>
    <p:extLst>
      <p:ext uri="{BB962C8B-B14F-4D97-AF65-F5344CB8AC3E}">
        <p14:creationId xmlns:p14="http://schemas.microsoft.com/office/powerpoint/2010/main" val="1388440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sv-SE"/>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sv-SE" altLang="sv-SE"/>
          </a:p>
        </p:txBody>
      </p:sp>
      <p:sp>
        <p:nvSpPr>
          <p:cNvPr id="6" name="Footer Placeholder 5"/>
          <p:cNvSpPr>
            <a:spLocks noGrp="1"/>
          </p:cNvSpPr>
          <p:nvPr>
            <p:ph type="ftr" sz="quarter" idx="11"/>
          </p:nvPr>
        </p:nvSpPr>
        <p:spPr/>
        <p:txBody>
          <a:bodyPr/>
          <a:lstStyle>
            <a:lvl1pPr>
              <a:defRPr/>
            </a:lvl1pPr>
          </a:lstStyle>
          <a:p>
            <a:endParaRPr lang="sv-SE" altLang="sv-SE"/>
          </a:p>
        </p:txBody>
      </p:sp>
      <p:sp>
        <p:nvSpPr>
          <p:cNvPr id="7" name="Slide Number Placeholder 6"/>
          <p:cNvSpPr>
            <a:spLocks noGrp="1"/>
          </p:cNvSpPr>
          <p:nvPr>
            <p:ph type="sldNum" sz="quarter" idx="12"/>
          </p:nvPr>
        </p:nvSpPr>
        <p:spPr/>
        <p:txBody>
          <a:bodyPr/>
          <a:lstStyle>
            <a:lvl1pPr>
              <a:defRPr/>
            </a:lvl1pPr>
          </a:lstStyle>
          <a:p>
            <a:fld id="{A27CA7E1-DF21-421E-977A-90FABDE4157C}" type="slidenum">
              <a:rPr lang="sv-SE" altLang="sv-SE"/>
              <a:pPr/>
              <a:t>‹#›</a:t>
            </a:fld>
            <a:endParaRPr lang="sv-SE" altLang="sv-SE"/>
          </a:p>
        </p:txBody>
      </p:sp>
    </p:spTree>
    <p:extLst>
      <p:ext uri="{BB962C8B-B14F-4D97-AF65-F5344CB8AC3E}">
        <p14:creationId xmlns:p14="http://schemas.microsoft.com/office/powerpoint/2010/main" val="504782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30722" name="Group 2"/>
          <p:cNvGrpSpPr>
            <a:grpSpLocks/>
          </p:cNvGrpSpPr>
          <p:nvPr/>
        </p:nvGrpSpPr>
        <p:grpSpPr bwMode="auto">
          <a:xfrm>
            <a:off x="1588" y="0"/>
            <a:ext cx="9148762" cy="6851650"/>
            <a:chOff x="1" y="0"/>
            <a:chExt cx="5763" cy="4316"/>
          </a:xfrm>
        </p:grpSpPr>
        <p:sp>
          <p:nvSpPr>
            <p:cNvPr id="30723"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24"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25"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grpSp>
          <p:nvGrpSpPr>
            <p:cNvPr id="30726" name="Group 6"/>
            <p:cNvGrpSpPr>
              <a:grpSpLocks/>
            </p:cNvGrpSpPr>
            <p:nvPr/>
          </p:nvGrpSpPr>
          <p:grpSpPr bwMode="auto">
            <a:xfrm>
              <a:off x="288" y="0"/>
              <a:ext cx="5098" cy="4316"/>
              <a:chOff x="288" y="0"/>
              <a:chExt cx="5098" cy="4316"/>
            </a:xfrm>
          </p:grpSpPr>
          <p:sp>
            <p:nvSpPr>
              <p:cNvPr id="30727"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28"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29"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30"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31"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32"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33"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34"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35"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36"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37"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38"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39"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grpSp>
        <p:sp>
          <p:nvSpPr>
            <p:cNvPr id="30740"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41"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42"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43"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44"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45"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46"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47"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v-SE"/>
            </a:p>
          </p:txBody>
        </p:sp>
        <p:sp>
          <p:nvSpPr>
            <p:cNvPr id="30748"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0749"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0750"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30751" name="Group 31"/>
            <p:cNvGrpSpPr>
              <a:grpSpLocks/>
            </p:cNvGrpSpPr>
            <p:nvPr/>
          </p:nvGrpSpPr>
          <p:grpSpPr bwMode="auto">
            <a:xfrm>
              <a:off x="1" y="392"/>
              <a:ext cx="5758" cy="1571"/>
              <a:chOff x="1" y="392"/>
              <a:chExt cx="5758" cy="1571"/>
            </a:xfrm>
          </p:grpSpPr>
          <p:sp>
            <p:nvSpPr>
              <p:cNvPr id="30752"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0753"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0754"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0755"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0756"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30757"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0758"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30759"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sv-SE" altLang="sv-SE" smtClean="0"/>
              <a:t>Klicka här för att ändra format</a:t>
            </a:r>
          </a:p>
        </p:txBody>
      </p:sp>
      <p:sp>
        <p:nvSpPr>
          <p:cNvPr id="30760"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000">
                <a:effectLst>
                  <a:outerShdw blurRad="38100" dist="38100" dir="2700000" algn="tl">
                    <a:srgbClr val="000000"/>
                  </a:outerShdw>
                </a:effectLst>
              </a:defRPr>
            </a:lvl1pPr>
          </a:lstStyle>
          <a:p>
            <a:endParaRPr lang="sv-SE" altLang="sv-SE"/>
          </a:p>
        </p:txBody>
      </p:sp>
      <p:sp>
        <p:nvSpPr>
          <p:cNvPr id="30761"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sv-SE" altLang="sv-SE"/>
          </a:p>
        </p:txBody>
      </p:sp>
      <p:sp>
        <p:nvSpPr>
          <p:cNvPr id="30762"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C340288E-3432-46DD-8B05-391984BD6F82}" type="slidenum">
              <a:rPr lang="sv-SE" altLang="sv-SE"/>
              <a:pPr/>
              <a:t>‹#›</a:t>
            </a:fld>
            <a:endParaRPr lang="sv-SE" altLang="sv-SE"/>
          </a:p>
        </p:txBody>
      </p:sp>
      <p:sp>
        <p:nvSpPr>
          <p:cNvPr id="30763"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smtClean="0"/>
              <a:t>Klicka här för att ändra format på bakgrundstexten</a:t>
            </a:r>
          </a:p>
          <a:p>
            <a:pPr lvl="1"/>
            <a:r>
              <a:rPr lang="sv-SE" altLang="sv-SE" smtClean="0"/>
              <a:t>Nivå två</a:t>
            </a:r>
          </a:p>
          <a:p>
            <a:pPr lvl="2"/>
            <a:r>
              <a:rPr lang="sv-SE" altLang="sv-SE" smtClean="0"/>
              <a:t>Nivå tre</a:t>
            </a:r>
          </a:p>
          <a:p>
            <a:pPr lvl="3"/>
            <a:r>
              <a:rPr lang="sv-SE" altLang="sv-SE" smtClean="0"/>
              <a:t>Nivå fyra</a:t>
            </a:r>
          </a:p>
          <a:p>
            <a:pPr lvl="4"/>
            <a:r>
              <a:rPr lang="sv-SE" altLang="sv-SE" smtClean="0"/>
              <a:t>Nivå fem</a:t>
            </a:r>
          </a:p>
        </p:txBody>
      </p:sp>
    </p:spTree>
  </p:cSld>
  <p:clrMap bg1="dk2" tx1="lt1" bg2="dk1"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timing>
    <p:tnLst>
      <p:par>
        <p:cTn id="1" dur="indefinite" restart="never" nodeType="tmRoot"/>
      </p:par>
    </p:tnLst>
  </p:timing>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6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SzPct val="6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2"/>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915258" y="260351"/>
            <a:ext cx="6711462"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dirty="0" smtClean="0"/>
          </a:p>
        </p:txBody>
      </p:sp>
      <p:sp>
        <p:nvSpPr>
          <p:cNvPr id="2051" name="Rectangle 3"/>
          <p:cNvSpPr>
            <a:spLocks noGrp="1" noChangeArrowheads="1"/>
          </p:cNvSpPr>
          <p:nvPr>
            <p:ph type="body" idx="1"/>
          </p:nvPr>
        </p:nvSpPr>
        <p:spPr bwMode="auto">
          <a:xfrm>
            <a:off x="451339" y="1341438"/>
            <a:ext cx="8175381" cy="47513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smtClean="0"/>
          </a:p>
        </p:txBody>
      </p:sp>
      <p:sp>
        <p:nvSpPr>
          <p:cNvPr id="1030" name="Rectangle 6"/>
          <p:cNvSpPr>
            <a:spLocks noGrp="1" noChangeArrowheads="1"/>
          </p:cNvSpPr>
          <p:nvPr>
            <p:ph type="sldNum" sz="quarter" idx="4"/>
          </p:nvPr>
        </p:nvSpPr>
        <p:spPr bwMode="auto">
          <a:xfrm>
            <a:off x="7900675" y="6381751"/>
            <a:ext cx="745927" cy="385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08">
                <a:latin typeface="Arial" charset="0"/>
              </a:defRPr>
            </a:lvl1pPr>
          </a:lstStyle>
          <a:p>
            <a:pPr defTabSz="844083">
              <a:defRPr/>
            </a:pPr>
            <a:r>
              <a:rPr lang="sv-SE" smtClean="0">
                <a:solidFill>
                  <a:srgbClr val="000000"/>
                </a:solidFill>
              </a:rPr>
              <a:t> </a:t>
            </a:r>
            <a:fld id="{1F52532E-D107-4CD7-973A-0463227B16B1}" type="slidenum">
              <a:rPr lang="sv-SE" smtClean="0">
                <a:solidFill>
                  <a:srgbClr val="000000"/>
                </a:solidFill>
              </a:rPr>
              <a:pPr defTabSz="844083">
                <a:defRPr/>
              </a:pPr>
              <a:t>‹#›</a:t>
            </a:fld>
            <a:endParaRPr lang="sv-SE" dirty="0">
              <a:solidFill>
                <a:srgbClr val="000000"/>
              </a:solidFill>
            </a:endParaRPr>
          </a:p>
        </p:txBody>
      </p:sp>
      <p:sp>
        <p:nvSpPr>
          <p:cNvPr id="1029" name="Rectangle 5"/>
          <p:cNvSpPr>
            <a:spLocks noGrp="1" noChangeArrowheads="1"/>
          </p:cNvSpPr>
          <p:nvPr>
            <p:ph type="ftr" sz="quarter" idx="3"/>
          </p:nvPr>
        </p:nvSpPr>
        <p:spPr bwMode="auto">
          <a:xfrm>
            <a:off x="1115616" y="6416353"/>
            <a:ext cx="6048672" cy="2166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646">
                <a:latin typeface="Gill Sans MT" pitchFamily="34" charset="0"/>
              </a:defRPr>
            </a:lvl1pPr>
          </a:lstStyle>
          <a:p>
            <a:pPr algn="l" defTabSz="844083">
              <a:defRPr/>
            </a:pPr>
            <a:r>
              <a:rPr lang="sv-SE" smtClean="0">
                <a:solidFill>
                  <a:srgbClr val="000000"/>
                </a:solidFill>
              </a:rPr>
              <a:t>Donald Broady, www.skeptron.uu.se/broady/sec/</a:t>
            </a:r>
            <a:endParaRPr lang="sv-SE" dirty="0" smtClean="0">
              <a:solidFill>
                <a:srgbClr val="000000"/>
              </a:solidFill>
            </a:endParaRPr>
          </a:p>
        </p:txBody>
      </p:sp>
      <p:sp>
        <p:nvSpPr>
          <p:cNvPr id="1034" name="Text Box 10"/>
          <p:cNvSpPr txBox="1">
            <a:spLocks noChangeArrowheads="1"/>
          </p:cNvSpPr>
          <p:nvPr/>
        </p:nvSpPr>
        <p:spPr bwMode="auto">
          <a:xfrm>
            <a:off x="0" y="5410200"/>
            <a:ext cx="1447800" cy="433196"/>
          </a:xfrm>
          <a:prstGeom prst="rect">
            <a:avLst/>
          </a:prstGeom>
          <a:noFill/>
          <a:ln w="9525">
            <a:noFill/>
            <a:miter lim="800000"/>
            <a:headEnd/>
            <a:tailEnd/>
          </a:ln>
          <a:effectLst/>
        </p:spPr>
        <p:txBody>
          <a:bodyPr>
            <a:spAutoFit/>
          </a:bodyPr>
          <a:lstStyle/>
          <a:p>
            <a:pPr marL="0" marR="0" lvl="0" indent="0" algn="l" defTabSz="844083" rtl="0" eaLnBrk="1" fontAlgn="base" latinLnBrk="0" hangingPunct="1">
              <a:lnSpc>
                <a:spcPct val="100000"/>
              </a:lnSpc>
              <a:spcBef>
                <a:spcPct val="50000"/>
              </a:spcBef>
              <a:spcAft>
                <a:spcPct val="0"/>
              </a:spcAft>
              <a:buClrTx/>
              <a:buSzTx/>
              <a:buFontTx/>
              <a:buNone/>
              <a:tabLst/>
              <a:defRPr/>
            </a:pPr>
            <a:endParaRPr kumimoji="0" lang="en-GB" sz="2215"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2056" name="Picture 22"/>
          <p:cNvPicPr>
            <a:picLocks noChangeAspect="1" noChangeArrowheads="1"/>
          </p:cNvPicPr>
          <p:nvPr/>
        </p:nvPicPr>
        <p:blipFill>
          <a:blip r:embed="rId4" cstate="print"/>
          <a:srcRect/>
          <a:stretch>
            <a:fillRect/>
          </a:stretch>
        </p:blipFill>
        <p:spPr bwMode="auto">
          <a:xfrm>
            <a:off x="317989" y="0"/>
            <a:ext cx="1381857" cy="1441450"/>
          </a:xfrm>
          <a:prstGeom prst="rect">
            <a:avLst/>
          </a:prstGeom>
          <a:noFill/>
          <a:ln w="9525">
            <a:noFill/>
            <a:miter lim="800000"/>
            <a:headEnd/>
            <a:tailEnd/>
          </a:ln>
        </p:spPr>
      </p:pic>
      <p:sp>
        <p:nvSpPr>
          <p:cNvPr id="3" name="Date Placeholder 2"/>
          <p:cNvSpPr>
            <a:spLocks noGrp="1"/>
          </p:cNvSpPr>
          <p:nvPr>
            <p:ph type="dt" sz="half" idx="2"/>
          </p:nvPr>
        </p:nvSpPr>
        <p:spPr>
          <a:xfrm>
            <a:off x="7302454" y="6416353"/>
            <a:ext cx="598220" cy="215981"/>
          </a:xfrm>
          <a:prstGeom prst="rect">
            <a:avLst/>
          </a:prstGeom>
        </p:spPr>
        <p:txBody>
          <a:bodyPr vert="horz" lIns="91440" tIns="45720" rIns="91440" bIns="45720" rtlCol="0" anchor="ctr"/>
          <a:lstStyle>
            <a:lvl1pPr algn="l">
              <a:defRPr sz="646">
                <a:solidFill>
                  <a:schemeClr val="tx1"/>
                </a:solidFill>
                <a:latin typeface="Gill Sans MT" panose="020B0502020104020203" pitchFamily="34" charset="0"/>
              </a:defRPr>
            </a:lvl1pPr>
          </a:lstStyle>
          <a:p>
            <a:pPr defTabSz="844083" fontAlgn="ctr"/>
            <a:fld id="{7134BA30-AB71-4DDE-A6B8-0A8E12D3B11B}" type="datetime1">
              <a:rPr lang="sv-SE" smtClean="0">
                <a:solidFill>
                  <a:srgbClr val="000000"/>
                </a:solidFill>
              </a:rPr>
              <a:pPr defTabSz="844083" fontAlgn="ctr"/>
              <a:t>2020-02-17</a:t>
            </a:fld>
            <a:endParaRPr lang="sv-SE" dirty="0">
              <a:solidFill>
                <a:srgbClr val="000000"/>
              </a:solidFill>
            </a:endParaRPr>
          </a:p>
        </p:txBody>
      </p:sp>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46456" y="6389976"/>
            <a:ext cx="580292" cy="200025"/>
          </a:xfrm>
          <a:prstGeom prst="rect">
            <a:avLst/>
          </a:prstGeom>
        </p:spPr>
      </p:pic>
    </p:spTree>
    <p:extLst>
      <p:ext uri="{BB962C8B-B14F-4D97-AF65-F5344CB8AC3E}">
        <p14:creationId xmlns:p14="http://schemas.microsoft.com/office/powerpoint/2010/main" val="3567040340"/>
      </p:ext>
    </p:extLst>
  </p:cSld>
  <p:clrMap bg1="lt1" tx1="dk1" bg2="lt2" tx2="dk2" accent1="accent1" accent2="accent2" accent3="accent3" accent4="accent4" accent5="accent5" accent6="accent6" hlink="hlink" folHlink="folHlink"/>
  <p:sldLayoutIdLst>
    <p:sldLayoutId id="2147483675" r:id="rId1"/>
    <p:sldLayoutId id="2147483676" r:id="rId2"/>
  </p:sldLayoutIdLst>
  <p:timing>
    <p:tnLst>
      <p:par>
        <p:cTn id="1" dur="indefinite" restart="never" nodeType="tmRoot"/>
      </p:par>
    </p:tnLst>
  </p:timing>
  <p:hf hdr="0"/>
  <p:txStyles>
    <p:titleStyle>
      <a:lvl1pPr algn="l" rtl="0" eaLnBrk="1" fontAlgn="ctr" hangingPunct="1">
        <a:spcBef>
          <a:spcPct val="0"/>
        </a:spcBef>
        <a:spcAft>
          <a:spcPct val="0"/>
        </a:spcAft>
        <a:defRPr sz="3139" baseline="0">
          <a:solidFill>
            <a:srgbClr val="000000"/>
          </a:solidFill>
          <a:latin typeface="Century Schoolbook" panose="02040604050505020304" pitchFamily="18" charset="0"/>
          <a:ea typeface="+mj-ea"/>
          <a:cs typeface="+mj-cs"/>
        </a:defRPr>
      </a:lvl1pPr>
      <a:lvl2pPr algn="l" rtl="0" eaLnBrk="1" fontAlgn="ctr" hangingPunct="1">
        <a:spcBef>
          <a:spcPct val="0"/>
        </a:spcBef>
        <a:spcAft>
          <a:spcPct val="0"/>
        </a:spcAft>
        <a:defRPr sz="3877">
          <a:solidFill>
            <a:srgbClr val="000000"/>
          </a:solidFill>
          <a:latin typeface="Book Antiqua" pitchFamily="18" charset="0"/>
        </a:defRPr>
      </a:lvl2pPr>
      <a:lvl3pPr algn="l" rtl="0" eaLnBrk="1" fontAlgn="ctr" hangingPunct="1">
        <a:spcBef>
          <a:spcPct val="0"/>
        </a:spcBef>
        <a:spcAft>
          <a:spcPct val="0"/>
        </a:spcAft>
        <a:defRPr sz="3877">
          <a:solidFill>
            <a:srgbClr val="000000"/>
          </a:solidFill>
          <a:latin typeface="Book Antiqua" pitchFamily="18" charset="0"/>
        </a:defRPr>
      </a:lvl3pPr>
      <a:lvl4pPr algn="l" rtl="0" eaLnBrk="1" fontAlgn="ctr" hangingPunct="1">
        <a:spcBef>
          <a:spcPct val="0"/>
        </a:spcBef>
        <a:spcAft>
          <a:spcPct val="0"/>
        </a:spcAft>
        <a:defRPr sz="3877">
          <a:solidFill>
            <a:srgbClr val="000000"/>
          </a:solidFill>
          <a:latin typeface="Book Antiqua" pitchFamily="18" charset="0"/>
        </a:defRPr>
      </a:lvl4pPr>
      <a:lvl5pPr algn="l" rtl="0" eaLnBrk="1" fontAlgn="ctr" hangingPunct="1">
        <a:spcBef>
          <a:spcPct val="0"/>
        </a:spcBef>
        <a:spcAft>
          <a:spcPct val="0"/>
        </a:spcAft>
        <a:defRPr sz="3877">
          <a:solidFill>
            <a:srgbClr val="000000"/>
          </a:solidFill>
          <a:latin typeface="Book Antiqua" pitchFamily="18" charset="0"/>
        </a:defRPr>
      </a:lvl5pPr>
      <a:lvl6pPr marL="422041" algn="l" rtl="0" eaLnBrk="1" fontAlgn="ctr" hangingPunct="1">
        <a:spcBef>
          <a:spcPct val="0"/>
        </a:spcBef>
        <a:spcAft>
          <a:spcPct val="0"/>
        </a:spcAft>
        <a:defRPr sz="3877">
          <a:solidFill>
            <a:srgbClr val="000000"/>
          </a:solidFill>
          <a:latin typeface="Book Antiqua" pitchFamily="18" charset="0"/>
        </a:defRPr>
      </a:lvl6pPr>
      <a:lvl7pPr marL="844083" algn="l" rtl="0" eaLnBrk="1" fontAlgn="ctr" hangingPunct="1">
        <a:spcBef>
          <a:spcPct val="0"/>
        </a:spcBef>
        <a:spcAft>
          <a:spcPct val="0"/>
        </a:spcAft>
        <a:defRPr sz="3877">
          <a:solidFill>
            <a:srgbClr val="000000"/>
          </a:solidFill>
          <a:latin typeface="Book Antiqua" pitchFamily="18" charset="0"/>
        </a:defRPr>
      </a:lvl7pPr>
      <a:lvl8pPr marL="1266124" algn="l" rtl="0" eaLnBrk="1" fontAlgn="ctr" hangingPunct="1">
        <a:spcBef>
          <a:spcPct val="0"/>
        </a:spcBef>
        <a:spcAft>
          <a:spcPct val="0"/>
        </a:spcAft>
        <a:defRPr sz="3877">
          <a:solidFill>
            <a:srgbClr val="000000"/>
          </a:solidFill>
          <a:latin typeface="Book Antiqua" pitchFamily="18" charset="0"/>
        </a:defRPr>
      </a:lvl8pPr>
      <a:lvl9pPr marL="1688165" algn="l" rtl="0" eaLnBrk="1" fontAlgn="ctr" hangingPunct="1">
        <a:spcBef>
          <a:spcPct val="0"/>
        </a:spcBef>
        <a:spcAft>
          <a:spcPct val="0"/>
        </a:spcAft>
        <a:defRPr sz="3877">
          <a:solidFill>
            <a:srgbClr val="000000"/>
          </a:solidFill>
          <a:latin typeface="Book Antiqua" pitchFamily="18" charset="0"/>
        </a:defRPr>
      </a:lvl9pPr>
    </p:titleStyle>
    <p:bodyStyle>
      <a:lvl1pPr marL="0" indent="0" algn="l" rtl="0" eaLnBrk="1" fontAlgn="base" hangingPunct="1">
        <a:spcBef>
          <a:spcPct val="20000"/>
        </a:spcBef>
        <a:spcAft>
          <a:spcPct val="0"/>
        </a:spcAft>
        <a:buNone/>
        <a:defRPr sz="2769" baseline="0">
          <a:solidFill>
            <a:schemeClr val="tx1"/>
          </a:solidFill>
          <a:latin typeface="Century Schoolbook" panose="02040604050505020304" pitchFamily="18" charset="0"/>
          <a:ea typeface="+mn-ea"/>
          <a:cs typeface="+mn-cs"/>
        </a:defRPr>
      </a:lvl1pPr>
      <a:lvl2pPr marL="0" indent="0" algn="l" rtl="0" eaLnBrk="1" fontAlgn="base" hangingPunct="1">
        <a:spcBef>
          <a:spcPct val="20000"/>
        </a:spcBef>
        <a:spcAft>
          <a:spcPct val="0"/>
        </a:spcAft>
        <a:buFontTx/>
        <a:buNone/>
        <a:defRPr sz="2215">
          <a:solidFill>
            <a:schemeClr val="tx1"/>
          </a:solidFill>
          <a:latin typeface="Century Schoolbook" panose="02040604050505020304" pitchFamily="18" charset="0"/>
        </a:defRPr>
      </a:lvl2pPr>
      <a:lvl3pPr marL="0" indent="0" algn="l" rtl="0" eaLnBrk="1" fontAlgn="base" hangingPunct="1">
        <a:spcBef>
          <a:spcPct val="20000"/>
        </a:spcBef>
        <a:spcAft>
          <a:spcPct val="0"/>
        </a:spcAft>
        <a:buFontTx/>
        <a:buNone/>
        <a:defRPr sz="1846">
          <a:solidFill>
            <a:schemeClr val="tx1"/>
          </a:solidFill>
          <a:latin typeface="Century Schoolbook" panose="02040604050505020304" pitchFamily="18" charset="0"/>
        </a:defRPr>
      </a:lvl3pPr>
      <a:lvl4pPr marL="0" indent="0" algn="l" rtl="0" eaLnBrk="1" fontAlgn="base" hangingPunct="1">
        <a:spcBef>
          <a:spcPct val="20000"/>
        </a:spcBef>
        <a:spcAft>
          <a:spcPct val="0"/>
        </a:spcAft>
        <a:buFontTx/>
        <a:buNone/>
        <a:defRPr sz="1846">
          <a:solidFill>
            <a:schemeClr val="tx1"/>
          </a:solidFill>
          <a:latin typeface="Century Schoolbook" panose="02040604050505020304" pitchFamily="18" charset="0"/>
        </a:defRPr>
      </a:lvl4pPr>
      <a:lvl5pPr marL="0" indent="0" algn="l" rtl="0" eaLnBrk="1" fontAlgn="base" hangingPunct="1">
        <a:spcBef>
          <a:spcPct val="20000"/>
        </a:spcBef>
        <a:spcAft>
          <a:spcPct val="0"/>
        </a:spcAft>
        <a:buNone/>
        <a:defRPr sz="1846">
          <a:solidFill>
            <a:schemeClr val="tx1"/>
          </a:solidFill>
          <a:latin typeface="Century Schoolbook" panose="02040604050505020304" pitchFamily="18" charset="0"/>
        </a:defRPr>
      </a:lvl5pPr>
      <a:lvl6pPr marL="2321227" indent="-211021" algn="l" rtl="0" eaLnBrk="1" fontAlgn="base" hangingPunct="1">
        <a:spcBef>
          <a:spcPct val="20000"/>
        </a:spcBef>
        <a:spcAft>
          <a:spcPct val="0"/>
        </a:spcAft>
        <a:buChar char="»"/>
        <a:defRPr sz="1846">
          <a:solidFill>
            <a:schemeClr val="tx1"/>
          </a:solidFill>
          <a:latin typeface="Arial" charset="0"/>
        </a:defRPr>
      </a:lvl6pPr>
      <a:lvl7pPr marL="2743269" indent="-211021" algn="l" rtl="0" eaLnBrk="1" fontAlgn="base" hangingPunct="1">
        <a:spcBef>
          <a:spcPct val="20000"/>
        </a:spcBef>
        <a:spcAft>
          <a:spcPct val="0"/>
        </a:spcAft>
        <a:buChar char="»"/>
        <a:defRPr sz="1846">
          <a:solidFill>
            <a:schemeClr val="tx1"/>
          </a:solidFill>
          <a:latin typeface="Arial" charset="0"/>
        </a:defRPr>
      </a:lvl7pPr>
      <a:lvl8pPr marL="3165310" indent="-211021" algn="l" rtl="0" eaLnBrk="1" fontAlgn="base" hangingPunct="1">
        <a:spcBef>
          <a:spcPct val="20000"/>
        </a:spcBef>
        <a:spcAft>
          <a:spcPct val="0"/>
        </a:spcAft>
        <a:buChar char="»"/>
        <a:defRPr sz="1846">
          <a:solidFill>
            <a:schemeClr val="tx1"/>
          </a:solidFill>
          <a:latin typeface="Arial" charset="0"/>
        </a:defRPr>
      </a:lvl8pPr>
      <a:lvl9pPr marL="3587351" indent="-211021" algn="l" rtl="0" eaLnBrk="1" fontAlgn="base" hangingPunct="1">
        <a:spcBef>
          <a:spcPct val="20000"/>
        </a:spcBef>
        <a:spcAft>
          <a:spcPct val="0"/>
        </a:spcAft>
        <a:buChar char="»"/>
        <a:defRPr sz="1846">
          <a:solidFill>
            <a:schemeClr val="tx1"/>
          </a:solidFill>
          <a:latin typeface="Arial" charset="0"/>
        </a:defRPr>
      </a:lvl9pPr>
    </p:bodyStyle>
    <p:otherStyle>
      <a:defPPr>
        <a:defRPr lang="sv-SE"/>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3.wmf"/><Relationship Id="rId1" Type="http://schemas.openxmlformats.org/officeDocument/2006/relationships/slideLayout" Target="../slideLayouts/slideLayout12.xml"/><Relationship Id="rId5" Type="http://schemas.openxmlformats.org/officeDocument/2006/relationships/image" Target="../media/image7.wmf"/><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7.xml"/><Relationship Id="rId4" Type="http://schemas.openxmlformats.org/officeDocument/2006/relationships/image" Target="../media/image14.wmf"/></Relationships>
</file>

<file path=ppt/slides/_rels/slide1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8.wmf"/><Relationship Id="rId1" Type="http://schemas.openxmlformats.org/officeDocument/2006/relationships/slideLayout" Target="../slideLayouts/slideLayout13.xml"/><Relationship Id="rId4" Type="http://schemas.openxmlformats.org/officeDocument/2006/relationships/image" Target="../media/image16.wmf"/></Relationships>
</file>

<file path=ppt/slides/_rels/slide14.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8.wmf"/><Relationship Id="rId1" Type="http://schemas.openxmlformats.org/officeDocument/2006/relationships/slideLayout" Target="../slideLayouts/slideLayout14.xml"/><Relationship Id="rId4" Type="http://schemas.openxmlformats.org/officeDocument/2006/relationships/image" Target="../media/image18.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slideLayout" Target="../slideLayouts/slideLayout4.xml"/><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7.xml"/><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v-SE"/>
          </a:p>
        </p:txBody>
      </p:sp>
      <p:sp>
        <p:nvSpPr>
          <p:cNvPr id="3" name="Slide Number Placeholder 2"/>
          <p:cNvSpPr>
            <a:spLocks noGrp="1"/>
          </p:cNvSpPr>
          <p:nvPr>
            <p:ph type="sldNum" sz="quarter" idx="10"/>
          </p:nvPr>
        </p:nvSpPr>
        <p:spPr/>
        <p:txBody>
          <a:bodyPr/>
          <a:lstStyle/>
          <a:p>
            <a:pPr defTabSz="844083">
              <a:defRPr/>
            </a:pPr>
            <a:r>
              <a:rPr lang="sv-SE">
                <a:solidFill>
                  <a:srgbClr val="000000"/>
                </a:solidFill>
              </a:rPr>
              <a:t> </a:t>
            </a:r>
            <a:fld id="{1F52532E-D107-4CD7-973A-0463227B16B1}" type="slidenum">
              <a:rPr lang="sv-SE">
                <a:solidFill>
                  <a:srgbClr val="000000"/>
                </a:solidFill>
              </a:rPr>
              <a:pPr defTabSz="844083">
                <a:defRPr/>
              </a:pPr>
              <a:t>1</a:t>
            </a:fld>
            <a:endParaRPr lang="sv-SE" dirty="0">
              <a:solidFill>
                <a:srgbClr val="000000"/>
              </a:solidFill>
            </a:endParaRPr>
          </a:p>
        </p:txBody>
      </p:sp>
      <p:sp>
        <p:nvSpPr>
          <p:cNvPr id="4" name="Footer Placeholder 3"/>
          <p:cNvSpPr>
            <a:spLocks noGrp="1"/>
          </p:cNvSpPr>
          <p:nvPr>
            <p:ph type="ftr" sz="quarter" idx="11"/>
          </p:nvPr>
        </p:nvSpPr>
        <p:spPr/>
        <p:txBody>
          <a:bodyPr/>
          <a:lstStyle/>
          <a:p>
            <a:pPr algn="l" defTabSz="844083">
              <a:defRPr/>
            </a:pPr>
            <a:r>
              <a:rPr lang="sv-SE">
                <a:solidFill>
                  <a:srgbClr val="000000"/>
                </a:solidFill>
              </a:rPr>
              <a:t>Donald Broady, www.skeptron.uu.se/broady/sec/</a:t>
            </a:r>
            <a:endParaRPr lang="sv-SE" dirty="0">
              <a:solidFill>
                <a:srgbClr val="000000"/>
              </a:solidFill>
            </a:endParaRPr>
          </a:p>
        </p:txBody>
      </p:sp>
      <p:sp>
        <p:nvSpPr>
          <p:cNvPr id="5" name="Date Placeholder 4"/>
          <p:cNvSpPr>
            <a:spLocks noGrp="1"/>
          </p:cNvSpPr>
          <p:nvPr>
            <p:ph type="dt" sz="half" idx="12"/>
          </p:nvPr>
        </p:nvSpPr>
        <p:spPr/>
        <p:txBody>
          <a:bodyPr/>
          <a:lstStyle/>
          <a:p>
            <a:pPr defTabSz="844083"/>
            <a:endParaRPr lang="sv-SE" dirty="0">
              <a:solidFill>
                <a:srgbClr val="000000"/>
              </a:solidFill>
            </a:endParaRPr>
          </a:p>
        </p:txBody>
      </p:sp>
      <p:sp>
        <p:nvSpPr>
          <p:cNvPr id="8" name="TextBox 7"/>
          <p:cNvSpPr txBox="1"/>
          <p:nvPr/>
        </p:nvSpPr>
        <p:spPr>
          <a:xfrm>
            <a:off x="1535045" y="1811216"/>
            <a:ext cx="6330461" cy="2080698"/>
          </a:xfrm>
          <a:prstGeom prst="rect">
            <a:avLst/>
          </a:prstGeom>
          <a:noFill/>
          <a:ln w="19050">
            <a:solidFill>
              <a:srgbClr val="7E0000"/>
            </a:solidFill>
          </a:ln>
        </p:spPr>
        <p:txBody>
          <a:bodyPr wrap="square" rtlCol="0">
            <a:spAutoFit/>
          </a:bodyPr>
          <a:lstStyle/>
          <a:p>
            <a:pPr algn="l" defTabSz="844083"/>
            <a:endParaRPr lang="en-GB" sz="1292">
              <a:solidFill>
                <a:srgbClr val="000000"/>
              </a:solidFill>
              <a:latin typeface="Garamond" panose="02020404030301010803" pitchFamily="18" charset="0"/>
            </a:endParaRPr>
          </a:p>
          <a:p>
            <a:pPr algn="l" defTabSz="844083"/>
            <a:r>
              <a:rPr lang="en-GB" sz="1292">
                <a:solidFill>
                  <a:srgbClr val="000000"/>
                </a:solidFill>
                <a:latin typeface="Garamond" panose="02020404030301010803" pitchFamily="18" charset="0"/>
              </a:rPr>
              <a:t>This file is </a:t>
            </a:r>
            <a:r>
              <a:rPr lang="en-GB" sz="1292">
                <a:solidFill>
                  <a:srgbClr val="000000"/>
                </a:solidFill>
                <a:latin typeface="Garamond" panose="02020404030301010803" pitchFamily="18" charset="0"/>
              </a:rPr>
              <a:t>an historical remnant. It belongs to the collection Skeptron Web Archive (included in Donald Broady's archive) that mirrors parts of the public Skeptron web site as it </a:t>
            </a:r>
            <a:r>
              <a:rPr lang="en-GB" sz="1292">
                <a:solidFill>
                  <a:srgbClr val="000000"/>
                </a:solidFill>
                <a:latin typeface="Garamond" panose="02020404030301010803" pitchFamily="18" charset="0"/>
              </a:rPr>
              <a:t>appeared </a:t>
            </a:r>
            <a:r>
              <a:rPr lang="en-GB" sz="1292" smtClean="0">
                <a:solidFill>
                  <a:srgbClr val="000000"/>
                </a:solidFill>
                <a:latin typeface="Garamond" panose="02020404030301010803" pitchFamily="18" charset="0"/>
              </a:rPr>
              <a:t>on</a:t>
            </a:r>
            <a:br>
              <a:rPr lang="en-GB" sz="1292" smtClean="0">
                <a:solidFill>
                  <a:srgbClr val="000000"/>
                </a:solidFill>
                <a:latin typeface="Garamond" panose="02020404030301010803" pitchFamily="18" charset="0"/>
              </a:rPr>
            </a:br>
            <a:r>
              <a:rPr lang="en-GB" sz="1292" smtClean="0">
                <a:solidFill>
                  <a:srgbClr val="000000"/>
                </a:solidFill>
                <a:latin typeface="Garamond" panose="02020404030301010803" pitchFamily="18" charset="0"/>
              </a:rPr>
              <a:t>31 </a:t>
            </a:r>
            <a:r>
              <a:rPr lang="en-GB" sz="1292">
                <a:solidFill>
                  <a:srgbClr val="000000"/>
                </a:solidFill>
                <a:latin typeface="Garamond" panose="02020404030301010803" pitchFamily="18" charset="0"/>
              </a:rPr>
              <a:t>December 2019, containing material from the research group Sociology of Education and Culture (SEC) and the research programme Digital Literature (DL). The contents and file names are unchanged while character and layout encoding of older pages has been updated for technical reasons. Most links are dead. A number of documents of negligible historical interest as well as the collaborators’ personal pages are omitted. The site's internet address was since Summer 1993 www.nada.kth.se/~broady/ and </a:t>
            </a:r>
            <a:r>
              <a:rPr lang="en-GB" sz="1292">
                <a:solidFill>
                  <a:srgbClr val="000000"/>
                </a:solidFill>
                <a:latin typeface="Garamond" panose="02020404030301010803" pitchFamily="18" charset="0"/>
              </a:rPr>
              <a:t>since 2006 </a:t>
            </a:r>
            <a:r>
              <a:rPr lang="en-GB" sz="1292">
                <a:solidFill>
                  <a:srgbClr val="000000"/>
                </a:solidFill>
                <a:latin typeface="Garamond" panose="02020404030301010803" pitchFamily="18" charset="0"/>
              </a:rPr>
              <a:t>www.skeptron.uu.se/broady/sec/.</a:t>
            </a:r>
          </a:p>
          <a:p>
            <a:pPr algn="l" defTabSz="844083"/>
            <a:endParaRPr lang="en-GB" sz="1292">
              <a:solidFill>
                <a:srgbClr val="000000"/>
              </a:solidFill>
              <a:latin typeface="Garamond" panose="02020404030301010803" pitchFamily="18" charset="0"/>
            </a:endParaRPr>
          </a:p>
        </p:txBody>
      </p:sp>
    </p:spTree>
    <p:extLst>
      <p:ext uri="{BB962C8B-B14F-4D97-AF65-F5344CB8AC3E}">
        <p14:creationId xmlns:p14="http://schemas.microsoft.com/office/powerpoint/2010/main" val="3222487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sz="quarter"/>
          </p:nvPr>
        </p:nvSpPr>
        <p:spPr>
          <a:noFill/>
          <a:ln/>
        </p:spPr>
        <p:txBody>
          <a:bodyPr/>
          <a:lstStyle/>
          <a:p>
            <a:r>
              <a:rPr lang="el-GR" altLang="sv-SE"/>
              <a:t>Χ</a:t>
            </a:r>
            <a:r>
              <a:rPr lang="sv-SE" altLang="sv-SE"/>
              <a:t>2-avstånd</a:t>
            </a:r>
          </a:p>
        </p:txBody>
      </p:sp>
      <p:pic>
        <p:nvPicPr>
          <p:cNvPr id="61446" name="Picture 6"/>
          <p:cNvPicPr>
            <a:picLocks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457200" y="2328863"/>
            <a:ext cx="4038600" cy="731837"/>
          </a:xfrm>
          <a:noFill/>
          <a:ln/>
        </p:spPr>
      </p:pic>
      <p:pic>
        <p:nvPicPr>
          <p:cNvPr id="61447" name="Picture 7"/>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648200" y="2328863"/>
            <a:ext cx="4038600" cy="731837"/>
          </a:xfrm>
          <a:noFill/>
          <a:ln/>
        </p:spPr>
      </p:pic>
      <p:pic>
        <p:nvPicPr>
          <p:cNvPr id="61449" name="Picture 9"/>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4716463" y="4941888"/>
            <a:ext cx="4038600" cy="731837"/>
          </a:xfrm>
          <a:noFill/>
          <a:ln/>
        </p:spPr>
      </p:pic>
      <p:pic>
        <p:nvPicPr>
          <p:cNvPr id="61451" name="Picture 11"/>
          <p:cNvPicPr>
            <a:picLocks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395288" y="4941888"/>
            <a:ext cx="4038600" cy="731837"/>
          </a:xfrm>
          <a:noFill/>
          <a:ln/>
        </p:spPr>
      </p:pic>
      <p:sp>
        <p:nvSpPr>
          <p:cNvPr id="61453" name="Text Box 13"/>
          <p:cNvSpPr txBox="1">
            <a:spLocks noChangeArrowheads="1"/>
          </p:cNvSpPr>
          <p:nvPr/>
        </p:nvSpPr>
        <p:spPr bwMode="auto">
          <a:xfrm>
            <a:off x="684213" y="1773238"/>
            <a:ext cx="20939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Ursprungstabell:</a:t>
            </a:r>
          </a:p>
        </p:txBody>
      </p:sp>
      <p:sp>
        <p:nvSpPr>
          <p:cNvPr id="61454" name="Text Box 14"/>
          <p:cNvSpPr txBox="1">
            <a:spLocks noChangeArrowheads="1"/>
          </p:cNvSpPr>
          <p:nvPr/>
        </p:nvSpPr>
        <p:spPr bwMode="auto">
          <a:xfrm>
            <a:off x="4643438" y="1773238"/>
            <a:ext cx="3870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Förväntad tabell vid oberoende:</a:t>
            </a:r>
          </a:p>
        </p:txBody>
      </p:sp>
      <p:sp>
        <p:nvSpPr>
          <p:cNvPr id="61455" name="Text Box 15"/>
          <p:cNvSpPr txBox="1">
            <a:spLocks noChangeArrowheads="1"/>
          </p:cNvSpPr>
          <p:nvPr/>
        </p:nvSpPr>
        <p:spPr bwMode="auto">
          <a:xfrm>
            <a:off x="539750" y="4365625"/>
            <a:ext cx="13668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Avvikelse:</a:t>
            </a:r>
          </a:p>
        </p:txBody>
      </p:sp>
      <p:sp>
        <p:nvSpPr>
          <p:cNvPr id="61456" name="Text Box 16"/>
          <p:cNvSpPr txBox="1">
            <a:spLocks noChangeArrowheads="1"/>
          </p:cNvSpPr>
          <p:nvPr/>
        </p:nvSpPr>
        <p:spPr bwMode="auto">
          <a:xfrm>
            <a:off x="4787900" y="4365625"/>
            <a:ext cx="2212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Relativ avvikelse: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5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14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45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5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55"/>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14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4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3" grpId="0"/>
      <p:bldP spid="61454" grpId="0"/>
      <p:bldP spid="61455" grpId="0"/>
      <p:bldP spid="6145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349500"/>
            <a:ext cx="5329237" cy="965200"/>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523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4652963"/>
            <a:ext cx="5329237" cy="965200"/>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5238" name="Text Box 6"/>
          <p:cNvSpPr txBox="1">
            <a:spLocks noChangeArrowheads="1"/>
          </p:cNvSpPr>
          <p:nvPr/>
        </p:nvSpPr>
        <p:spPr bwMode="auto">
          <a:xfrm>
            <a:off x="395288" y="1844675"/>
            <a:ext cx="1544637" cy="366713"/>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Radprofiler:</a:t>
            </a:r>
          </a:p>
        </p:txBody>
      </p:sp>
      <p:sp>
        <p:nvSpPr>
          <p:cNvPr id="95239" name="Text Box 7"/>
          <p:cNvSpPr txBox="1">
            <a:spLocks noChangeArrowheads="1"/>
          </p:cNvSpPr>
          <p:nvPr/>
        </p:nvSpPr>
        <p:spPr bwMode="auto">
          <a:xfrm>
            <a:off x="395288" y="4076700"/>
            <a:ext cx="1978025" cy="366713"/>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Kolumnprofiler:</a:t>
            </a:r>
          </a:p>
        </p:txBody>
      </p:sp>
      <p:sp>
        <p:nvSpPr>
          <p:cNvPr id="95241" name="Rectangle 9"/>
          <p:cNvSpPr>
            <a:spLocks noChangeArrowheads="1"/>
          </p:cNvSpPr>
          <p:nvPr/>
        </p:nvSpPr>
        <p:spPr bwMode="auto">
          <a:xfrm>
            <a:off x="2195513" y="2492375"/>
            <a:ext cx="3527425" cy="215900"/>
          </a:xfrm>
          <a:prstGeom prst="rect">
            <a:avLst/>
          </a:prstGeom>
          <a:solidFill>
            <a:schemeClr val="accent1">
              <a:alpha val="20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pic>
        <p:nvPicPr>
          <p:cNvPr id="95242"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5963" y="2420938"/>
            <a:ext cx="720725" cy="352425"/>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5243" name="Rectangle 11"/>
          <p:cNvSpPr>
            <a:spLocks noChangeArrowheads="1"/>
          </p:cNvSpPr>
          <p:nvPr/>
        </p:nvSpPr>
        <p:spPr bwMode="auto">
          <a:xfrm>
            <a:off x="3563938" y="4868863"/>
            <a:ext cx="792162" cy="720725"/>
          </a:xfrm>
          <a:prstGeom prst="rect">
            <a:avLst/>
          </a:prstGeom>
          <a:solidFill>
            <a:schemeClr val="accent1">
              <a:alpha val="20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pic>
        <p:nvPicPr>
          <p:cNvPr id="95245"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5805488"/>
            <a:ext cx="720725" cy="352425"/>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5241"/>
                                        </p:tgtEl>
                                        <p:attrNameLst>
                                          <p:attrName>style.visibility</p:attrName>
                                        </p:attrNameLst>
                                      </p:cBhvr>
                                      <p:to>
                                        <p:strVal val="visible"/>
                                      </p:to>
                                    </p:set>
                                    <p:animEffect transition="in" filter="blinds(horizontal)">
                                      <p:cBhvr>
                                        <p:cTn id="7" dur="500"/>
                                        <p:tgtEl>
                                          <p:spTgt spid="95241"/>
                                        </p:tgtEl>
                                      </p:cBhvr>
                                    </p:animEffect>
                                  </p:childTnLst>
                                </p:cTn>
                              </p:par>
                              <p:par>
                                <p:cTn id="8" presetID="3" presetClass="entr" presetSubtype="10" fill="hold" nodeType="withEffect">
                                  <p:stCondLst>
                                    <p:cond delay="0"/>
                                  </p:stCondLst>
                                  <p:childTnLst>
                                    <p:set>
                                      <p:cBhvr>
                                        <p:cTn id="9" dur="1" fill="hold">
                                          <p:stCondLst>
                                            <p:cond delay="0"/>
                                          </p:stCondLst>
                                        </p:cTn>
                                        <p:tgtEl>
                                          <p:spTgt spid="95242"/>
                                        </p:tgtEl>
                                        <p:attrNameLst>
                                          <p:attrName>style.visibility</p:attrName>
                                        </p:attrNameLst>
                                      </p:cBhvr>
                                      <p:to>
                                        <p:strVal val="visible"/>
                                      </p:to>
                                    </p:set>
                                    <p:animEffect transition="in" filter="blinds(horizontal)">
                                      <p:cBhvr>
                                        <p:cTn id="10" dur="500"/>
                                        <p:tgtEl>
                                          <p:spTgt spid="9524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95243"/>
                                        </p:tgtEl>
                                        <p:attrNameLst>
                                          <p:attrName>style.visibility</p:attrName>
                                        </p:attrNameLst>
                                      </p:cBhvr>
                                      <p:to>
                                        <p:strVal val="visible"/>
                                      </p:to>
                                    </p:set>
                                    <p:animEffect transition="in" filter="blinds(horizontal)">
                                      <p:cBhvr>
                                        <p:cTn id="15" dur="500"/>
                                        <p:tgtEl>
                                          <p:spTgt spid="95243"/>
                                        </p:tgtEl>
                                      </p:cBhvr>
                                    </p:animEffect>
                                  </p:childTnLst>
                                </p:cTn>
                              </p:par>
                              <p:par>
                                <p:cTn id="16" presetID="3" presetClass="entr" presetSubtype="10" fill="hold" nodeType="withEffect">
                                  <p:stCondLst>
                                    <p:cond delay="0"/>
                                  </p:stCondLst>
                                  <p:childTnLst>
                                    <p:set>
                                      <p:cBhvr>
                                        <p:cTn id="17" dur="1" fill="hold">
                                          <p:stCondLst>
                                            <p:cond delay="0"/>
                                          </p:stCondLst>
                                        </p:cTn>
                                        <p:tgtEl>
                                          <p:spTgt spid="95245"/>
                                        </p:tgtEl>
                                        <p:attrNameLst>
                                          <p:attrName>style.visibility</p:attrName>
                                        </p:attrNameLst>
                                      </p:cBhvr>
                                      <p:to>
                                        <p:strVal val="visible"/>
                                      </p:to>
                                    </p:set>
                                    <p:animEffect transition="in" filter="blinds(horizontal)">
                                      <p:cBhvr>
                                        <p:cTn id="18" dur="500"/>
                                        <p:tgtEl>
                                          <p:spTgt spid="95245"/>
                                        </p:tgtEl>
                                      </p:cBhvr>
                                    </p:animEffect>
                                  </p:childTnLst>
                                </p:cTn>
                              </p:par>
                              <p:par>
                                <p:cTn id="19" presetID="3" presetClass="exit" presetSubtype="10" fill="hold" nodeType="withEffect">
                                  <p:stCondLst>
                                    <p:cond delay="0"/>
                                  </p:stCondLst>
                                  <p:childTnLst>
                                    <p:animEffect transition="out" filter="blinds(horizontal)">
                                      <p:cBhvr>
                                        <p:cTn id="20" dur="500"/>
                                        <p:tgtEl>
                                          <p:spTgt spid="95242"/>
                                        </p:tgtEl>
                                      </p:cBhvr>
                                    </p:animEffect>
                                    <p:set>
                                      <p:cBhvr>
                                        <p:cTn id="21" dur="1" fill="hold">
                                          <p:stCondLst>
                                            <p:cond delay="499"/>
                                          </p:stCondLst>
                                        </p:cTn>
                                        <p:tgtEl>
                                          <p:spTgt spid="95242"/>
                                        </p:tgtEl>
                                        <p:attrNameLst>
                                          <p:attrName>style.visibility</p:attrName>
                                        </p:attrNameLst>
                                      </p:cBhvr>
                                      <p:to>
                                        <p:strVal val="hidden"/>
                                      </p:to>
                                    </p:set>
                                  </p:childTnLst>
                                </p:cTn>
                              </p:par>
                              <p:par>
                                <p:cTn id="22" presetID="3" presetClass="exit" presetSubtype="10" fill="hold" nodeType="withEffect">
                                  <p:stCondLst>
                                    <p:cond delay="0"/>
                                  </p:stCondLst>
                                  <p:childTnLst>
                                    <p:animEffect transition="out" filter="blinds(horizontal)">
                                      <p:cBhvr>
                                        <p:cTn id="23" dur="500"/>
                                        <p:tgtEl>
                                          <p:spTgt spid="95241"/>
                                        </p:tgtEl>
                                      </p:cBhvr>
                                    </p:animEffect>
                                    <p:set>
                                      <p:cBhvr>
                                        <p:cTn id="24" dur="1" fill="hold">
                                          <p:stCondLst>
                                            <p:cond delay="499"/>
                                          </p:stCondLst>
                                        </p:cTn>
                                        <p:tgtEl>
                                          <p:spTgt spid="952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Grp="1" noChangeArrowheads="1"/>
          </p:cNvSpPr>
          <p:nvPr>
            <p:ph type="title"/>
          </p:nvPr>
        </p:nvSpPr>
        <p:spPr>
          <a:noFill/>
          <a:ln/>
        </p:spPr>
        <p:txBody>
          <a:bodyPr/>
          <a:lstStyle/>
          <a:p>
            <a:r>
              <a:rPr lang="el-GR" altLang="sv-SE"/>
              <a:t>Χ</a:t>
            </a:r>
            <a:r>
              <a:rPr lang="sv-SE" altLang="sv-SE"/>
              <a:t>2-avstånd</a:t>
            </a:r>
          </a:p>
        </p:txBody>
      </p:sp>
      <p:pic>
        <p:nvPicPr>
          <p:cNvPr id="65541" name="Picture 5"/>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6013" y="1773238"/>
            <a:ext cx="6157912" cy="1114425"/>
          </a:xfrm>
          <a:noFill/>
          <a:ln/>
        </p:spPr>
      </p:pic>
      <p:grpSp>
        <p:nvGrpSpPr>
          <p:cNvPr id="65552" name="Group 16"/>
          <p:cNvGrpSpPr>
            <a:grpSpLocks/>
          </p:cNvGrpSpPr>
          <p:nvPr/>
        </p:nvGrpSpPr>
        <p:grpSpPr bwMode="auto">
          <a:xfrm>
            <a:off x="1887538" y="1916113"/>
            <a:ext cx="5210175" cy="3046412"/>
            <a:chOff x="1189" y="1207"/>
            <a:chExt cx="3282" cy="1919"/>
          </a:xfrm>
        </p:grpSpPr>
        <p:sp>
          <p:nvSpPr>
            <p:cNvPr id="65545" name="Line 9"/>
            <p:cNvSpPr>
              <a:spLocks noChangeShapeType="1"/>
            </p:cNvSpPr>
            <p:nvPr/>
          </p:nvSpPr>
          <p:spPr bwMode="auto">
            <a:xfrm flipV="1">
              <a:off x="1429" y="1933"/>
              <a:ext cx="589" cy="907"/>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5546" name="Text Box 10"/>
            <p:cNvSpPr txBox="1">
              <a:spLocks noChangeArrowheads="1"/>
            </p:cNvSpPr>
            <p:nvPr/>
          </p:nvSpPr>
          <p:spPr bwMode="auto">
            <a:xfrm>
              <a:off x="1189" y="2895"/>
              <a:ext cx="32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Koordinat för Kieslowski i fyra dimensioner!</a:t>
              </a:r>
            </a:p>
          </p:txBody>
        </p:sp>
        <p:sp>
          <p:nvSpPr>
            <p:cNvPr id="65548" name="Rectangle 12"/>
            <p:cNvSpPr>
              <a:spLocks noChangeArrowheads="1"/>
            </p:cNvSpPr>
            <p:nvPr/>
          </p:nvSpPr>
          <p:spPr bwMode="auto">
            <a:xfrm>
              <a:off x="2018" y="1207"/>
              <a:ext cx="681" cy="635"/>
            </a:xfrm>
            <a:prstGeom prst="rect">
              <a:avLst/>
            </a:prstGeom>
            <a:solidFill>
              <a:schemeClr val="accent1">
                <a:alpha val="2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grpSp>
      <p:grpSp>
        <p:nvGrpSpPr>
          <p:cNvPr id="65553" name="Group 17"/>
          <p:cNvGrpSpPr>
            <a:grpSpLocks/>
          </p:cNvGrpSpPr>
          <p:nvPr/>
        </p:nvGrpSpPr>
        <p:grpSpPr bwMode="auto">
          <a:xfrm>
            <a:off x="3059113" y="2349500"/>
            <a:ext cx="4894262" cy="2152650"/>
            <a:chOff x="1927" y="1480"/>
            <a:chExt cx="3083" cy="1356"/>
          </a:xfrm>
        </p:grpSpPr>
        <p:sp>
          <p:nvSpPr>
            <p:cNvPr id="65549" name="Rectangle 13"/>
            <p:cNvSpPr>
              <a:spLocks noChangeArrowheads="1"/>
            </p:cNvSpPr>
            <p:nvPr/>
          </p:nvSpPr>
          <p:spPr bwMode="auto">
            <a:xfrm>
              <a:off x="1927" y="1480"/>
              <a:ext cx="2631" cy="226"/>
            </a:xfrm>
            <a:prstGeom prst="rect">
              <a:avLst/>
            </a:prstGeom>
            <a:solidFill>
              <a:schemeClr val="accent1">
                <a:alpha val="20000"/>
              </a:scheme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5550" name="Line 14"/>
            <p:cNvSpPr>
              <a:spLocks noChangeShapeType="1"/>
            </p:cNvSpPr>
            <p:nvPr/>
          </p:nvSpPr>
          <p:spPr bwMode="auto">
            <a:xfrm flipH="1" flipV="1">
              <a:off x="3742" y="1752"/>
              <a:ext cx="136" cy="589"/>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5551" name="Text Box 15"/>
            <p:cNvSpPr txBox="1">
              <a:spLocks noChangeArrowheads="1"/>
            </p:cNvSpPr>
            <p:nvPr/>
          </p:nvSpPr>
          <p:spPr bwMode="auto">
            <a:xfrm>
              <a:off x="2336" y="2432"/>
              <a:ext cx="267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Koordinat för Melodifestivalen i tre </a:t>
              </a:r>
            </a:p>
            <a:p>
              <a:pPr algn="l"/>
              <a:r>
                <a:rPr lang="sv-SE" altLang="sv-SE"/>
                <a:t>dimensioner!</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5552"/>
                                        </p:tgtEl>
                                        <p:attrNameLst>
                                          <p:attrName>style.visibility</p:attrName>
                                        </p:attrNameLst>
                                      </p:cBhvr>
                                      <p:to>
                                        <p:strVal val="visible"/>
                                      </p:to>
                                    </p:set>
                                    <p:animEffect transition="in" filter="blinds(horizontal)">
                                      <p:cBhvr>
                                        <p:cTn id="7" dur="500"/>
                                        <p:tgtEl>
                                          <p:spTgt spid="655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65553"/>
                                        </p:tgtEl>
                                        <p:attrNameLst>
                                          <p:attrName>style.visibility</p:attrName>
                                        </p:attrNameLst>
                                      </p:cBhvr>
                                      <p:to>
                                        <p:strVal val="visible"/>
                                      </p:to>
                                    </p:set>
                                    <p:anim calcmode="lin" valueType="num">
                                      <p:cBhvr>
                                        <p:cTn id="12" dur="500" fill="hold"/>
                                        <p:tgtEl>
                                          <p:spTgt spid="65553"/>
                                        </p:tgtEl>
                                        <p:attrNameLst>
                                          <p:attrName>ppt_w</p:attrName>
                                        </p:attrNameLst>
                                      </p:cBhvr>
                                      <p:tavLst>
                                        <p:tav tm="0">
                                          <p:val>
                                            <p:fltVal val="0"/>
                                          </p:val>
                                        </p:tav>
                                        <p:tav tm="100000">
                                          <p:val>
                                            <p:strVal val="#ppt_w"/>
                                          </p:val>
                                        </p:tav>
                                      </p:tavLst>
                                    </p:anim>
                                    <p:anim calcmode="lin" valueType="num">
                                      <p:cBhvr>
                                        <p:cTn id="13" dur="500" fill="hold"/>
                                        <p:tgtEl>
                                          <p:spTgt spid="65553"/>
                                        </p:tgtEl>
                                        <p:attrNameLst>
                                          <p:attrName>ppt_h</p:attrName>
                                        </p:attrNameLst>
                                      </p:cBhvr>
                                      <p:tavLst>
                                        <p:tav tm="0">
                                          <p:val>
                                            <p:fltVal val="0"/>
                                          </p:val>
                                        </p:tav>
                                        <p:tav tm="100000">
                                          <p:val>
                                            <p:strVal val="#ppt_h"/>
                                          </p:val>
                                        </p:tav>
                                      </p:tavLst>
                                    </p:anim>
                                    <p:animEffect transition="in" filter="fade">
                                      <p:cBhvr>
                                        <p:cTn id="14" dur="500"/>
                                        <p:tgtEl>
                                          <p:spTgt spid="65553"/>
                                        </p:tgtEl>
                                      </p:cBhvr>
                                    </p:animEffect>
                                  </p:childTnLst>
                                </p:cTn>
                              </p:par>
                              <p:par>
                                <p:cTn id="15" presetID="3" presetClass="exit" presetSubtype="10" fill="hold" nodeType="withEffect">
                                  <p:stCondLst>
                                    <p:cond delay="0"/>
                                  </p:stCondLst>
                                  <p:childTnLst>
                                    <p:animEffect transition="out" filter="blinds(horizontal)">
                                      <p:cBhvr>
                                        <p:cTn id="16" dur="500"/>
                                        <p:tgtEl>
                                          <p:spTgt spid="65552"/>
                                        </p:tgtEl>
                                      </p:cBhvr>
                                    </p:animEffect>
                                    <p:set>
                                      <p:cBhvr>
                                        <p:cTn id="17" dur="1" fill="hold">
                                          <p:stCondLst>
                                            <p:cond delay="499"/>
                                          </p:stCondLst>
                                        </p:cTn>
                                        <p:tgtEl>
                                          <p:spTgt spid="655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p:spPr>
        <p:txBody>
          <a:bodyPr/>
          <a:lstStyle/>
          <a:p>
            <a:r>
              <a:rPr lang="el-GR" altLang="sv-SE"/>
              <a:t>Χ</a:t>
            </a:r>
            <a:r>
              <a:rPr lang="sv-SE" altLang="sv-SE"/>
              <a:t>2-avstånd</a:t>
            </a:r>
          </a:p>
        </p:txBody>
      </p:sp>
      <p:pic>
        <p:nvPicPr>
          <p:cNvPr id="68611" name="Picture 3"/>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827088" y="1700213"/>
            <a:ext cx="6769100" cy="1227137"/>
          </a:xfrm>
          <a:noFill/>
          <a:ln/>
        </p:spPr>
      </p:pic>
      <p:grpSp>
        <p:nvGrpSpPr>
          <p:cNvPr id="68641" name="Group 33"/>
          <p:cNvGrpSpPr>
            <a:grpSpLocks/>
          </p:cNvGrpSpPr>
          <p:nvPr/>
        </p:nvGrpSpPr>
        <p:grpSpPr bwMode="auto">
          <a:xfrm>
            <a:off x="2195513" y="1916113"/>
            <a:ext cx="6756400" cy="2573337"/>
            <a:chOff x="1383" y="1207"/>
            <a:chExt cx="4256" cy="1621"/>
          </a:xfrm>
        </p:grpSpPr>
        <p:sp>
          <p:nvSpPr>
            <p:cNvPr id="68612" name="Line 4"/>
            <p:cNvSpPr>
              <a:spLocks noChangeShapeType="1"/>
            </p:cNvSpPr>
            <p:nvPr/>
          </p:nvSpPr>
          <p:spPr bwMode="auto">
            <a:xfrm flipV="1">
              <a:off x="1882" y="1933"/>
              <a:ext cx="136" cy="227"/>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8613" name="Text Box 5"/>
            <p:cNvSpPr txBox="1">
              <a:spLocks noChangeArrowheads="1"/>
            </p:cNvSpPr>
            <p:nvPr/>
          </p:nvSpPr>
          <p:spPr bwMode="auto">
            <a:xfrm>
              <a:off x="1383" y="2251"/>
              <a:ext cx="4256"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Avståndet mellan kolumnerna Kieslowski och Den eneste</a:t>
              </a:r>
            </a:p>
            <a:p>
              <a:pPr algn="l"/>
              <a:r>
                <a:rPr lang="sv-SE" altLang="sv-SE"/>
                <a:t>kan beräknas med hjälp av phytagoras sats:</a:t>
              </a:r>
            </a:p>
            <a:p>
              <a:pPr algn="l"/>
              <a:endParaRPr lang="sv-SE" altLang="sv-SE"/>
            </a:p>
          </p:txBody>
        </p:sp>
        <p:sp>
          <p:nvSpPr>
            <p:cNvPr id="68614" name="Rectangle 6"/>
            <p:cNvSpPr>
              <a:spLocks noChangeArrowheads="1"/>
            </p:cNvSpPr>
            <p:nvPr/>
          </p:nvSpPr>
          <p:spPr bwMode="auto">
            <a:xfrm>
              <a:off x="2018" y="1207"/>
              <a:ext cx="1633" cy="635"/>
            </a:xfrm>
            <a:prstGeom prst="rect">
              <a:avLst/>
            </a:prstGeom>
            <a:solidFill>
              <a:schemeClr val="accent1">
                <a:alpha val="2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grpSp>
      <p:grpSp>
        <p:nvGrpSpPr>
          <p:cNvPr id="68642" name="Group 34"/>
          <p:cNvGrpSpPr>
            <a:grpSpLocks/>
          </p:cNvGrpSpPr>
          <p:nvPr/>
        </p:nvGrpSpPr>
        <p:grpSpPr bwMode="auto">
          <a:xfrm>
            <a:off x="250825" y="4437063"/>
            <a:ext cx="7777163" cy="2238375"/>
            <a:chOff x="158" y="2795"/>
            <a:chExt cx="4899" cy="1410"/>
          </a:xfrm>
        </p:grpSpPr>
        <p:pic>
          <p:nvPicPr>
            <p:cNvPr id="68625"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1" y="2795"/>
              <a:ext cx="3356" cy="256"/>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8626" name="Line 18"/>
            <p:cNvSpPr>
              <a:spLocks noChangeShapeType="1"/>
            </p:cNvSpPr>
            <p:nvPr/>
          </p:nvSpPr>
          <p:spPr bwMode="auto">
            <a:xfrm>
              <a:off x="612" y="3249"/>
              <a:ext cx="0" cy="7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8627" name="Line 19"/>
            <p:cNvSpPr>
              <a:spLocks noChangeShapeType="1"/>
            </p:cNvSpPr>
            <p:nvPr/>
          </p:nvSpPr>
          <p:spPr bwMode="auto">
            <a:xfrm>
              <a:off x="612" y="4020"/>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8628" name="Line 20"/>
            <p:cNvSpPr>
              <a:spLocks noChangeShapeType="1"/>
            </p:cNvSpPr>
            <p:nvPr/>
          </p:nvSpPr>
          <p:spPr bwMode="auto">
            <a:xfrm>
              <a:off x="612" y="3249"/>
              <a:ext cx="816" cy="771"/>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8629" name="Text Box 21"/>
            <p:cNvSpPr txBox="1">
              <a:spLocks noChangeArrowheads="1"/>
            </p:cNvSpPr>
            <p:nvPr/>
          </p:nvSpPr>
          <p:spPr bwMode="auto">
            <a:xfrm>
              <a:off x="872" y="3259"/>
              <a:ext cx="206" cy="231"/>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d</a:t>
              </a:r>
            </a:p>
          </p:txBody>
        </p:sp>
        <p:sp>
          <p:nvSpPr>
            <p:cNvPr id="68630" name="Text Box 22"/>
            <p:cNvSpPr txBox="1">
              <a:spLocks noChangeArrowheads="1"/>
            </p:cNvSpPr>
            <p:nvPr/>
          </p:nvSpPr>
          <p:spPr bwMode="auto">
            <a:xfrm>
              <a:off x="158" y="3475"/>
              <a:ext cx="473" cy="231"/>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y</a:t>
              </a:r>
              <a:r>
                <a:rPr lang="sv-SE" altLang="sv-SE" baseline="-25000"/>
                <a:t>1</a:t>
              </a:r>
              <a:r>
                <a:rPr lang="sv-SE" altLang="sv-SE"/>
                <a:t>-y</a:t>
              </a:r>
              <a:r>
                <a:rPr lang="sv-SE" altLang="sv-SE" baseline="-25000"/>
                <a:t>2</a:t>
              </a:r>
            </a:p>
          </p:txBody>
        </p:sp>
        <p:sp>
          <p:nvSpPr>
            <p:cNvPr id="68631" name="Text Box 23"/>
            <p:cNvSpPr txBox="1">
              <a:spLocks noChangeArrowheads="1"/>
            </p:cNvSpPr>
            <p:nvPr/>
          </p:nvSpPr>
          <p:spPr bwMode="auto">
            <a:xfrm>
              <a:off x="748" y="3974"/>
              <a:ext cx="473" cy="231"/>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x</a:t>
              </a:r>
              <a:r>
                <a:rPr lang="sv-SE" altLang="sv-SE" baseline="-25000"/>
                <a:t>1</a:t>
              </a:r>
              <a:r>
                <a:rPr lang="sv-SE" altLang="sv-SE"/>
                <a:t>-x</a:t>
              </a:r>
              <a:r>
                <a:rPr lang="sv-SE" altLang="sv-SE" baseline="-25000"/>
                <a:t>2</a:t>
              </a:r>
            </a:p>
          </p:txBody>
        </p:sp>
        <p:sp>
          <p:nvSpPr>
            <p:cNvPr id="68632" name="Line 24"/>
            <p:cNvSpPr>
              <a:spLocks noChangeShapeType="1"/>
            </p:cNvSpPr>
            <p:nvPr/>
          </p:nvSpPr>
          <p:spPr bwMode="auto">
            <a:xfrm flipV="1">
              <a:off x="295" y="2931"/>
              <a:ext cx="0" cy="12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8633" name="Line 25"/>
            <p:cNvSpPr>
              <a:spLocks noChangeShapeType="1"/>
            </p:cNvSpPr>
            <p:nvPr/>
          </p:nvSpPr>
          <p:spPr bwMode="auto">
            <a:xfrm>
              <a:off x="295" y="4156"/>
              <a:ext cx="167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8634" name="Text Box 26"/>
            <p:cNvSpPr txBox="1">
              <a:spLocks noChangeArrowheads="1"/>
            </p:cNvSpPr>
            <p:nvPr/>
          </p:nvSpPr>
          <p:spPr bwMode="auto">
            <a:xfrm>
              <a:off x="336" y="2976"/>
              <a:ext cx="573" cy="231"/>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(x</a:t>
              </a:r>
              <a:r>
                <a:rPr lang="sv-SE" altLang="sv-SE" baseline="-25000"/>
                <a:t>1,</a:t>
              </a:r>
              <a:r>
                <a:rPr lang="sv-SE" altLang="sv-SE"/>
                <a:t>y</a:t>
              </a:r>
              <a:r>
                <a:rPr lang="sv-SE" altLang="sv-SE" baseline="-25000"/>
                <a:t>1</a:t>
              </a:r>
              <a:r>
                <a:rPr lang="sv-SE" altLang="sv-SE"/>
                <a:t>)</a:t>
              </a:r>
            </a:p>
          </p:txBody>
        </p:sp>
        <p:sp>
          <p:nvSpPr>
            <p:cNvPr id="68635" name="Text Box 27"/>
            <p:cNvSpPr txBox="1">
              <a:spLocks noChangeArrowheads="1"/>
            </p:cNvSpPr>
            <p:nvPr/>
          </p:nvSpPr>
          <p:spPr bwMode="auto">
            <a:xfrm>
              <a:off x="1429" y="3793"/>
              <a:ext cx="573" cy="231"/>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(x</a:t>
              </a:r>
              <a:r>
                <a:rPr lang="sv-SE" altLang="sv-SE" baseline="-25000"/>
                <a:t>2,</a:t>
              </a:r>
              <a:r>
                <a:rPr lang="sv-SE" altLang="sv-SE"/>
                <a:t>y</a:t>
              </a:r>
              <a:r>
                <a:rPr lang="sv-SE" altLang="sv-SE" baseline="-25000"/>
                <a:t>2</a:t>
              </a:r>
              <a:r>
                <a:rPr lang="sv-SE" altLang="sv-SE"/>
                <a:t>)</a:t>
              </a:r>
            </a:p>
          </p:txBody>
        </p:sp>
        <p:sp>
          <p:nvSpPr>
            <p:cNvPr id="68636" name="Oval 28"/>
            <p:cNvSpPr>
              <a:spLocks noChangeArrowheads="1"/>
            </p:cNvSpPr>
            <p:nvPr/>
          </p:nvSpPr>
          <p:spPr bwMode="auto">
            <a:xfrm>
              <a:off x="567" y="3203"/>
              <a:ext cx="90" cy="91"/>
            </a:xfrm>
            <a:prstGeom prst="ellipse">
              <a:avLst/>
            </a:prstGeom>
            <a:solidFill>
              <a:schemeClr val="accent1">
                <a:alpha val="20000"/>
              </a:schemeClr>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68637" name="Oval 29"/>
            <p:cNvSpPr>
              <a:spLocks noChangeArrowheads="1"/>
            </p:cNvSpPr>
            <p:nvPr/>
          </p:nvSpPr>
          <p:spPr bwMode="auto">
            <a:xfrm>
              <a:off x="1383" y="3974"/>
              <a:ext cx="90" cy="91"/>
            </a:xfrm>
            <a:prstGeom prst="ellipse">
              <a:avLst/>
            </a:prstGeom>
            <a:solidFill>
              <a:schemeClr val="accent1">
                <a:alpha val="20000"/>
              </a:schemeClr>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grpSp>
      <p:grpSp>
        <p:nvGrpSpPr>
          <p:cNvPr id="68643" name="Group 35"/>
          <p:cNvGrpSpPr>
            <a:grpSpLocks/>
          </p:cNvGrpSpPr>
          <p:nvPr/>
        </p:nvGrpSpPr>
        <p:grpSpPr bwMode="auto">
          <a:xfrm>
            <a:off x="3419475" y="5157788"/>
            <a:ext cx="4384675" cy="860425"/>
            <a:chOff x="2154" y="3249"/>
            <a:chExt cx="2762" cy="542"/>
          </a:xfrm>
        </p:grpSpPr>
        <p:pic>
          <p:nvPicPr>
            <p:cNvPr id="68638"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90" y="3612"/>
              <a:ext cx="2626" cy="179"/>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8640" name="Text Box 32"/>
            <p:cNvSpPr txBox="1">
              <a:spLocks noChangeArrowheads="1"/>
            </p:cNvSpPr>
            <p:nvPr/>
          </p:nvSpPr>
          <p:spPr bwMode="auto">
            <a:xfrm>
              <a:off x="2154" y="3249"/>
              <a:ext cx="2355" cy="231"/>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d i kvadrat är ”chi2-avståndet”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8641"/>
                                        </p:tgtEl>
                                        <p:attrNameLst>
                                          <p:attrName>style.visibility</p:attrName>
                                        </p:attrNameLst>
                                      </p:cBhvr>
                                      <p:to>
                                        <p:strVal val="visible"/>
                                      </p:to>
                                    </p:set>
                                    <p:animEffect transition="in" filter="blinds(horizontal)">
                                      <p:cBhvr>
                                        <p:cTn id="7" dur="500"/>
                                        <p:tgtEl>
                                          <p:spTgt spid="686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6864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68643"/>
                                        </p:tgtEl>
                                        <p:attrNameLst>
                                          <p:attrName>style.visibility</p:attrName>
                                        </p:attrNameLst>
                                      </p:cBhvr>
                                      <p:to>
                                        <p:strVal val="visible"/>
                                      </p:to>
                                    </p:set>
                                    <p:animEffect transition="in" filter="blinds(horizontal)">
                                      <p:cBhvr>
                                        <p:cTn id="16" dur="500"/>
                                        <p:tgtEl>
                                          <p:spTgt spid="686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60" name="Picture 8"/>
          <p:cNvPicPr>
            <a:picLocks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971550" y="2708275"/>
            <a:ext cx="5545138" cy="1004888"/>
          </a:xfrm>
          <a:noFill/>
          <a:ln/>
        </p:spPr>
      </p:pic>
      <p:sp>
        <p:nvSpPr>
          <p:cNvPr id="74755" name="Rectangle 3"/>
          <p:cNvSpPr>
            <a:spLocks noGrp="1" noChangeArrowheads="1"/>
          </p:cNvSpPr>
          <p:nvPr>
            <p:ph type="title"/>
          </p:nvPr>
        </p:nvSpPr>
        <p:spPr>
          <a:noFill/>
          <a:ln/>
        </p:spPr>
        <p:txBody>
          <a:bodyPr/>
          <a:lstStyle/>
          <a:p>
            <a:r>
              <a:rPr lang="el-GR" altLang="sv-SE"/>
              <a:t>Χ</a:t>
            </a:r>
            <a:r>
              <a:rPr lang="sv-SE" altLang="sv-SE"/>
              <a:t>2-avstånd</a:t>
            </a:r>
          </a:p>
        </p:txBody>
      </p:sp>
      <p:sp>
        <p:nvSpPr>
          <p:cNvPr id="74754" name="Rectangle 2"/>
          <p:cNvSpPr>
            <a:spLocks noGrp="1" noChangeArrowheads="1"/>
          </p:cNvSpPr>
          <p:nvPr>
            <p:ph type="body" sz="half" idx="1"/>
          </p:nvPr>
        </p:nvSpPr>
        <p:spPr>
          <a:xfrm>
            <a:off x="457200" y="1600200"/>
            <a:ext cx="8218488" cy="1108075"/>
          </a:xfrm>
        </p:spPr>
        <p:txBody>
          <a:bodyPr/>
          <a:lstStyle/>
          <a:p>
            <a:r>
              <a:rPr lang="sv-SE" altLang="sv-SE" sz="2800"/>
              <a:t>Summan av de relativa avvikelserna i kvadrat är ”chi2-värdet” för korstabellen:</a:t>
            </a:r>
          </a:p>
        </p:txBody>
      </p:sp>
      <p:pic>
        <p:nvPicPr>
          <p:cNvPr id="74756" name="Picture 4"/>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971550" y="3933825"/>
            <a:ext cx="5545138" cy="1004888"/>
          </a:xfrm>
          <a:noFill/>
          <a:ln/>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74758" name="Text Box 6"/>
          <p:cNvSpPr txBox="1">
            <a:spLocks noChangeArrowheads="1"/>
          </p:cNvSpPr>
          <p:nvPr/>
        </p:nvSpPr>
        <p:spPr bwMode="auto">
          <a:xfrm>
            <a:off x="1187450" y="5373688"/>
            <a:ext cx="4148138" cy="915987"/>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Summan = 35,4</a:t>
            </a:r>
          </a:p>
          <a:p>
            <a:pPr algn="l"/>
            <a:endParaRPr lang="sv-SE" altLang="sv-SE"/>
          </a:p>
          <a:p>
            <a:pPr algn="l"/>
            <a:r>
              <a:rPr lang="sv-SE" altLang="sv-SE"/>
              <a:t>Alltså är tabellens chi2-värde 35,4</a:t>
            </a:r>
          </a:p>
        </p:txBody>
      </p:sp>
      <p:grpSp>
        <p:nvGrpSpPr>
          <p:cNvPr id="74767" name="Group 15"/>
          <p:cNvGrpSpPr>
            <a:grpSpLocks/>
          </p:cNvGrpSpPr>
          <p:nvPr/>
        </p:nvGrpSpPr>
        <p:grpSpPr bwMode="auto">
          <a:xfrm>
            <a:off x="5580063" y="3500438"/>
            <a:ext cx="2376487" cy="1512887"/>
            <a:chOff x="3515" y="2205"/>
            <a:chExt cx="1497" cy="953"/>
          </a:xfrm>
        </p:grpSpPr>
        <p:grpSp>
          <p:nvGrpSpPr>
            <p:cNvPr id="74765" name="Group 13"/>
            <p:cNvGrpSpPr>
              <a:grpSpLocks/>
            </p:cNvGrpSpPr>
            <p:nvPr/>
          </p:nvGrpSpPr>
          <p:grpSpPr bwMode="auto">
            <a:xfrm>
              <a:off x="3515" y="2205"/>
              <a:ext cx="544" cy="953"/>
              <a:chOff x="3515" y="2205"/>
              <a:chExt cx="544" cy="953"/>
            </a:xfrm>
          </p:grpSpPr>
          <p:sp>
            <p:nvSpPr>
              <p:cNvPr id="74762" name="Rectangle 10"/>
              <p:cNvSpPr>
                <a:spLocks noChangeArrowheads="1"/>
              </p:cNvSpPr>
              <p:nvPr/>
            </p:nvSpPr>
            <p:spPr bwMode="auto">
              <a:xfrm>
                <a:off x="3515" y="2205"/>
                <a:ext cx="544" cy="136"/>
              </a:xfrm>
              <a:prstGeom prst="rect">
                <a:avLst/>
              </a:prstGeom>
              <a:solidFill>
                <a:schemeClr val="accent1">
                  <a:alpha val="20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74763" name="Rectangle 11"/>
              <p:cNvSpPr>
                <a:spLocks noChangeArrowheads="1"/>
              </p:cNvSpPr>
              <p:nvPr/>
            </p:nvSpPr>
            <p:spPr bwMode="auto">
              <a:xfrm>
                <a:off x="3515" y="2976"/>
                <a:ext cx="499" cy="182"/>
              </a:xfrm>
              <a:prstGeom prst="rect">
                <a:avLst/>
              </a:prstGeom>
              <a:solidFill>
                <a:schemeClr val="accent1">
                  <a:alpha val="20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74764" name="Line 12"/>
              <p:cNvSpPr>
                <a:spLocks noChangeShapeType="1"/>
              </p:cNvSpPr>
              <p:nvPr/>
            </p:nvSpPr>
            <p:spPr bwMode="auto">
              <a:xfrm>
                <a:off x="3742" y="2387"/>
                <a:ext cx="0" cy="499"/>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grpSp>
        <p:pic>
          <p:nvPicPr>
            <p:cNvPr id="74766"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0" y="2523"/>
              <a:ext cx="862" cy="213"/>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4767"/>
                                        </p:tgtEl>
                                        <p:attrNameLst>
                                          <p:attrName>style.visibility</p:attrName>
                                        </p:attrNameLst>
                                      </p:cBhvr>
                                      <p:to>
                                        <p:strVal val="visible"/>
                                      </p:to>
                                    </p:set>
                                    <p:animEffect transition="in" filter="blinds(horizontal)">
                                      <p:cBhvr>
                                        <p:cTn id="7" dur="500"/>
                                        <p:tgtEl>
                                          <p:spTgt spid="747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p:txBody>
          <a:bodyPr/>
          <a:lstStyle/>
          <a:p>
            <a:pPr marL="609600" indent="-609600"/>
            <a:r>
              <a:rPr lang="sv-SE" altLang="sv-SE"/>
              <a:t>Koppling till sannolikhetsteori:</a:t>
            </a:r>
          </a:p>
          <a:p>
            <a:pPr marL="609600" indent="-609600"/>
            <a:endParaRPr lang="sv-SE" altLang="sv-SE"/>
          </a:p>
          <a:p>
            <a:pPr marL="609600" indent="-609600"/>
            <a:r>
              <a:rPr lang="sv-SE" altLang="sv-SE"/>
              <a:t>Om tabellens rader och kolonner är oberoende av varandra, och tabellens värden är ”normalfördelade”, så är tabellens chi2-värde ”chi2-fördelat”</a:t>
            </a:r>
          </a:p>
        </p:txBody>
      </p:sp>
      <p:sp>
        <p:nvSpPr>
          <p:cNvPr id="71684" name="Rectangle 4"/>
          <p:cNvSpPr>
            <a:spLocks noGrp="1" noChangeArrowheads="1"/>
          </p:cNvSpPr>
          <p:nvPr>
            <p:ph type="title"/>
          </p:nvPr>
        </p:nvSpPr>
        <p:spPr>
          <a:noFill/>
          <a:ln/>
        </p:spPr>
        <p:txBody>
          <a:bodyPr/>
          <a:lstStyle/>
          <a:p>
            <a:r>
              <a:rPr lang="el-GR" altLang="sv-SE"/>
              <a:t>Χ</a:t>
            </a:r>
            <a:r>
              <a:rPr lang="sv-SE" altLang="sv-SE"/>
              <a:t>2-avstånd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10" name="Rectangle 10"/>
          <p:cNvSpPr>
            <a:spLocks noGrp="1" noChangeArrowheads="1"/>
          </p:cNvSpPr>
          <p:nvPr>
            <p:ph type="title"/>
          </p:nvPr>
        </p:nvSpPr>
        <p:spPr>
          <a:xfrm>
            <a:off x="457200" y="277813"/>
            <a:ext cx="3898900" cy="1139825"/>
          </a:xfrm>
          <a:noFill/>
          <a:ln/>
        </p:spPr>
        <p:txBody>
          <a:bodyPr/>
          <a:lstStyle/>
          <a:p>
            <a:r>
              <a:rPr lang="el-GR" altLang="sv-SE"/>
              <a:t>Χ</a:t>
            </a:r>
            <a:r>
              <a:rPr lang="sv-SE" altLang="sv-SE"/>
              <a:t>2-avstånd</a:t>
            </a:r>
          </a:p>
        </p:txBody>
      </p:sp>
      <p:sp>
        <p:nvSpPr>
          <p:cNvPr id="76814" name="Text Box 14"/>
          <p:cNvSpPr txBox="1">
            <a:spLocks noChangeArrowheads="1"/>
          </p:cNvSpPr>
          <p:nvPr/>
        </p:nvSpPr>
        <p:spPr bwMode="auto">
          <a:xfrm>
            <a:off x="323850" y="1557338"/>
            <a:ext cx="5603875" cy="641350"/>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4 kolumner och 3 rader ger en chi2-fördelning </a:t>
            </a:r>
          </a:p>
          <a:p>
            <a:pPr algn="l"/>
            <a:r>
              <a:rPr lang="sv-SE" altLang="sv-SE"/>
              <a:t>med (3-1)(4-1) = 2*3=6 frihetsgrader:</a:t>
            </a:r>
          </a:p>
        </p:txBody>
      </p:sp>
      <p:grpSp>
        <p:nvGrpSpPr>
          <p:cNvPr id="76819" name="Group 19"/>
          <p:cNvGrpSpPr>
            <a:grpSpLocks/>
          </p:cNvGrpSpPr>
          <p:nvPr/>
        </p:nvGrpSpPr>
        <p:grpSpPr bwMode="auto">
          <a:xfrm>
            <a:off x="323850" y="2349500"/>
            <a:ext cx="3536950" cy="3751263"/>
            <a:chOff x="204" y="1480"/>
            <a:chExt cx="2228" cy="2363"/>
          </a:xfrm>
        </p:grpSpPr>
        <p:pic>
          <p:nvPicPr>
            <p:cNvPr id="768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 y="1842"/>
              <a:ext cx="2183" cy="1339"/>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6811" name="Text Box 11"/>
            <p:cNvSpPr txBox="1">
              <a:spLocks noChangeArrowheads="1"/>
            </p:cNvSpPr>
            <p:nvPr/>
          </p:nvSpPr>
          <p:spPr bwMode="auto">
            <a:xfrm>
              <a:off x="204" y="1480"/>
              <a:ext cx="1361" cy="231"/>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Frekvensfunktion</a:t>
              </a:r>
            </a:p>
          </p:txBody>
        </p:sp>
        <p:sp>
          <p:nvSpPr>
            <p:cNvPr id="76815" name="Line 15"/>
            <p:cNvSpPr>
              <a:spLocks noChangeShapeType="1"/>
            </p:cNvSpPr>
            <p:nvPr/>
          </p:nvSpPr>
          <p:spPr bwMode="auto">
            <a:xfrm flipV="1">
              <a:off x="2154" y="3067"/>
              <a:ext cx="0" cy="545"/>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76817" name="Text Box 17"/>
            <p:cNvSpPr txBox="1">
              <a:spLocks noChangeArrowheads="1"/>
            </p:cNvSpPr>
            <p:nvPr/>
          </p:nvSpPr>
          <p:spPr bwMode="auto">
            <a:xfrm>
              <a:off x="1927" y="3612"/>
              <a:ext cx="444"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35,4</a:t>
              </a:r>
            </a:p>
          </p:txBody>
        </p:sp>
      </p:grpSp>
      <p:grpSp>
        <p:nvGrpSpPr>
          <p:cNvPr id="76820" name="Group 20"/>
          <p:cNvGrpSpPr>
            <a:grpSpLocks/>
          </p:cNvGrpSpPr>
          <p:nvPr/>
        </p:nvGrpSpPr>
        <p:grpSpPr bwMode="auto">
          <a:xfrm>
            <a:off x="4643438" y="2420938"/>
            <a:ext cx="3667125" cy="3822700"/>
            <a:chOff x="2925" y="1525"/>
            <a:chExt cx="2310" cy="2408"/>
          </a:xfrm>
        </p:grpSpPr>
        <p:pic>
          <p:nvPicPr>
            <p:cNvPr id="7680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6" y="1842"/>
              <a:ext cx="2219" cy="1361"/>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6813" name="Text Box 13"/>
            <p:cNvSpPr txBox="1">
              <a:spLocks noChangeArrowheads="1"/>
            </p:cNvSpPr>
            <p:nvPr/>
          </p:nvSpPr>
          <p:spPr bwMode="auto">
            <a:xfrm>
              <a:off x="2925" y="1525"/>
              <a:ext cx="1543" cy="231"/>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Fördelningsfunktion</a:t>
              </a:r>
            </a:p>
          </p:txBody>
        </p:sp>
        <p:sp>
          <p:nvSpPr>
            <p:cNvPr id="76816" name="Line 16"/>
            <p:cNvSpPr>
              <a:spLocks noChangeShapeType="1"/>
            </p:cNvSpPr>
            <p:nvPr/>
          </p:nvSpPr>
          <p:spPr bwMode="auto">
            <a:xfrm flipV="1">
              <a:off x="4921" y="3113"/>
              <a:ext cx="0" cy="545"/>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76818" name="Text Box 18"/>
            <p:cNvSpPr txBox="1">
              <a:spLocks noChangeArrowheads="1"/>
            </p:cNvSpPr>
            <p:nvPr/>
          </p:nvSpPr>
          <p:spPr bwMode="auto">
            <a:xfrm>
              <a:off x="4694" y="3702"/>
              <a:ext cx="444"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35,4</a:t>
              </a:r>
            </a:p>
          </p:txBody>
        </p:sp>
      </p:grpSp>
      <p:grpSp>
        <p:nvGrpSpPr>
          <p:cNvPr id="76821" name="Group 21"/>
          <p:cNvGrpSpPr>
            <a:grpSpLocks/>
          </p:cNvGrpSpPr>
          <p:nvPr/>
        </p:nvGrpSpPr>
        <p:grpSpPr bwMode="auto">
          <a:xfrm>
            <a:off x="4932363" y="260350"/>
            <a:ext cx="3960812" cy="1114425"/>
            <a:chOff x="930" y="2024"/>
            <a:chExt cx="4043" cy="1588"/>
          </a:xfrm>
        </p:grpSpPr>
        <p:pic>
          <p:nvPicPr>
            <p:cNvPr id="76822"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0" y="2024"/>
              <a:ext cx="4043" cy="732"/>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6823" name="Text Box 23"/>
            <p:cNvSpPr txBox="1">
              <a:spLocks noChangeArrowheads="1"/>
            </p:cNvSpPr>
            <p:nvPr/>
          </p:nvSpPr>
          <p:spPr bwMode="auto">
            <a:xfrm>
              <a:off x="930" y="3047"/>
              <a:ext cx="2658" cy="565"/>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sv-SE" altLang="sv-SE" sz="1000"/>
                <a:t>Summan = 35,4</a:t>
              </a:r>
            </a:p>
            <a:p>
              <a:pPr algn="l"/>
              <a:r>
                <a:rPr lang="sv-SE" altLang="sv-SE" sz="1000"/>
                <a:t>Alltså är tabellens chi2-värde 35,4</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6819"/>
                                        </p:tgtEl>
                                        <p:attrNameLst>
                                          <p:attrName>style.visibility</p:attrName>
                                        </p:attrNameLst>
                                      </p:cBhvr>
                                      <p:to>
                                        <p:strVal val="visible"/>
                                      </p:to>
                                    </p:set>
                                    <p:animEffect transition="in" filter="blinds(horizontal)">
                                      <p:cBhvr>
                                        <p:cTn id="7" dur="500"/>
                                        <p:tgtEl>
                                          <p:spTgt spid="768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6820"/>
                                        </p:tgtEl>
                                        <p:attrNameLst>
                                          <p:attrName>style.visibility</p:attrName>
                                        </p:attrNameLst>
                                      </p:cBhvr>
                                      <p:to>
                                        <p:strVal val="visible"/>
                                      </p:to>
                                    </p:set>
                                    <p:animEffect transition="in" filter="blinds(horizontal)">
                                      <p:cBhvr>
                                        <p:cTn id="12" dur="500"/>
                                        <p:tgtEl>
                                          <p:spTgt spid="76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81" name="Rectangle 9"/>
          <p:cNvSpPr>
            <a:spLocks noGrp="1" noChangeArrowheads="1"/>
          </p:cNvSpPr>
          <p:nvPr>
            <p:ph type="title"/>
          </p:nvPr>
        </p:nvSpPr>
        <p:spPr/>
        <p:txBody>
          <a:bodyPr/>
          <a:lstStyle/>
          <a:p>
            <a:endParaRPr lang="sv-SE" altLang="sv-SE"/>
          </a:p>
        </p:txBody>
      </p:sp>
      <p:sp>
        <p:nvSpPr>
          <p:cNvPr id="79875" name="Rectangle 3"/>
          <p:cNvSpPr>
            <a:spLocks noGrp="1" noChangeArrowheads="1"/>
          </p:cNvSpPr>
          <p:nvPr>
            <p:ph type="body" sz="half" idx="1"/>
          </p:nvPr>
        </p:nvSpPr>
        <p:spPr>
          <a:xfrm>
            <a:off x="457200" y="1600200"/>
            <a:ext cx="7859713" cy="965200"/>
          </a:xfrm>
        </p:spPr>
        <p:txBody>
          <a:bodyPr/>
          <a:lstStyle/>
          <a:p>
            <a:r>
              <a:rPr lang="sv-SE" altLang="sv-SE" sz="2800"/>
              <a:t>Exempel på probabilistisk användning:</a:t>
            </a:r>
          </a:p>
          <a:p>
            <a:pPr>
              <a:buFont typeface="Wingdings" panose="05000000000000000000" pitchFamily="2" charset="2"/>
              <a:buNone/>
            </a:pPr>
            <a:endParaRPr lang="sv-SE" altLang="sv-SE" sz="2800"/>
          </a:p>
        </p:txBody>
      </p:sp>
      <p:pic>
        <p:nvPicPr>
          <p:cNvPr id="79876" name="Picture 4"/>
          <p:cNvPicPr>
            <a:picLocks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468313" y="2349500"/>
            <a:ext cx="6080125" cy="1604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type="none" w="med" len="med"/>
                <a:tailEnd type="none" w="med" len="med"/>
              </a14:hiddenLine>
            </a:ext>
          </a:extLst>
        </p:spPr>
      </p:pic>
      <p:sp>
        <p:nvSpPr>
          <p:cNvPr id="79879" name="Text Box 7"/>
          <p:cNvSpPr txBox="1">
            <a:spLocks noChangeArrowheads="1"/>
          </p:cNvSpPr>
          <p:nvPr/>
        </p:nvSpPr>
        <p:spPr bwMode="auto">
          <a:xfrm>
            <a:off x="539750" y="4508500"/>
            <a:ext cx="2667000" cy="91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2*5=10 frihetsgrader</a:t>
            </a:r>
          </a:p>
          <a:p>
            <a:pPr algn="l"/>
            <a:endParaRPr lang="sv-SE" altLang="sv-SE"/>
          </a:p>
          <a:p>
            <a:pPr algn="l"/>
            <a:r>
              <a:rPr lang="sv-SE" altLang="sv-SE"/>
              <a:t>chi2-värdet = 12,3</a:t>
            </a:r>
          </a:p>
        </p:txBody>
      </p:sp>
      <p:pic>
        <p:nvPicPr>
          <p:cNvPr id="79880" name="Picture 8"/>
          <p:cNvPicPr>
            <a:picLocks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787900" y="4221163"/>
            <a:ext cx="3168650" cy="19446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type="none" w="med" len="med"/>
                <a:tailEnd type="none" w="med" len="med"/>
              </a14:hiddenLine>
            </a:ext>
          </a:extLst>
        </p:spPr>
      </p:pic>
      <p:sp>
        <p:nvSpPr>
          <p:cNvPr id="79883" name="Line 11"/>
          <p:cNvSpPr>
            <a:spLocks noChangeShapeType="1"/>
          </p:cNvSpPr>
          <p:nvPr/>
        </p:nvSpPr>
        <p:spPr bwMode="auto">
          <a:xfrm flipV="1">
            <a:off x="5940425" y="4797425"/>
            <a:ext cx="0" cy="17272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79884" name="Line 12"/>
          <p:cNvSpPr>
            <a:spLocks noChangeShapeType="1"/>
          </p:cNvSpPr>
          <p:nvPr/>
        </p:nvSpPr>
        <p:spPr bwMode="auto">
          <a:xfrm flipH="1">
            <a:off x="5076825" y="4797425"/>
            <a:ext cx="719138"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79885" name="Text Box 13"/>
          <p:cNvSpPr txBox="1">
            <a:spLocks noChangeArrowheads="1"/>
          </p:cNvSpPr>
          <p:nvPr/>
        </p:nvSpPr>
        <p:spPr bwMode="auto">
          <a:xfrm>
            <a:off x="5148263" y="6308725"/>
            <a:ext cx="7048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12,3</a:t>
            </a:r>
          </a:p>
        </p:txBody>
      </p:sp>
      <p:sp>
        <p:nvSpPr>
          <p:cNvPr id="79886" name="Text Box 14"/>
          <p:cNvSpPr txBox="1">
            <a:spLocks noChangeArrowheads="1"/>
          </p:cNvSpPr>
          <p:nvPr/>
        </p:nvSpPr>
        <p:spPr bwMode="auto">
          <a:xfrm>
            <a:off x="3851275" y="4652963"/>
            <a:ext cx="722313" cy="366712"/>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70%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79"/>
                                        </p:tgtEl>
                                        <p:attrNameLst>
                                          <p:attrName>style.visibility</p:attrName>
                                        </p:attrNameLst>
                                      </p:cBhvr>
                                      <p:to>
                                        <p:strVal val="visible"/>
                                      </p:to>
                                    </p:set>
                                    <p:animEffect transition="in" filter="blinds(horizontal)">
                                      <p:cBhvr>
                                        <p:cTn id="7" dur="500"/>
                                        <p:tgtEl>
                                          <p:spTgt spid="798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9880"/>
                                        </p:tgtEl>
                                        <p:attrNameLst>
                                          <p:attrName>style.visibility</p:attrName>
                                        </p:attrNameLst>
                                      </p:cBhvr>
                                      <p:to>
                                        <p:strVal val="visible"/>
                                      </p:to>
                                    </p:set>
                                    <p:animEffect transition="in" filter="blinds(horizontal)">
                                      <p:cBhvr>
                                        <p:cTn id="12" dur="500"/>
                                        <p:tgtEl>
                                          <p:spTgt spid="798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79883"/>
                                        </p:tgtEl>
                                        <p:attrNameLst>
                                          <p:attrName>style.visibility</p:attrName>
                                        </p:attrNameLst>
                                      </p:cBhvr>
                                      <p:to>
                                        <p:strVal val="visible"/>
                                      </p:to>
                                    </p:set>
                                    <p:animEffect transition="in" filter="blinds(horizontal)">
                                      <p:cBhvr>
                                        <p:cTn id="17" dur="500"/>
                                        <p:tgtEl>
                                          <p:spTgt spid="79883"/>
                                        </p:tgtEl>
                                      </p:cBhvr>
                                    </p:animEffect>
                                  </p:childTnLst>
                                </p:cTn>
                              </p:par>
                              <p:par>
                                <p:cTn id="18" presetID="3" presetClass="entr" presetSubtype="10" fill="hold" nodeType="withEffect">
                                  <p:stCondLst>
                                    <p:cond delay="0"/>
                                  </p:stCondLst>
                                  <p:childTnLst>
                                    <p:set>
                                      <p:cBhvr>
                                        <p:cTn id="19" dur="1" fill="hold">
                                          <p:stCondLst>
                                            <p:cond delay="0"/>
                                          </p:stCondLst>
                                        </p:cTn>
                                        <p:tgtEl>
                                          <p:spTgt spid="79884"/>
                                        </p:tgtEl>
                                        <p:attrNameLst>
                                          <p:attrName>style.visibility</p:attrName>
                                        </p:attrNameLst>
                                      </p:cBhvr>
                                      <p:to>
                                        <p:strVal val="visible"/>
                                      </p:to>
                                    </p:set>
                                    <p:animEffect transition="in" filter="blinds(horizontal)">
                                      <p:cBhvr>
                                        <p:cTn id="20" dur="500"/>
                                        <p:tgtEl>
                                          <p:spTgt spid="79884"/>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79885"/>
                                        </p:tgtEl>
                                        <p:attrNameLst>
                                          <p:attrName>style.visibility</p:attrName>
                                        </p:attrNameLst>
                                      </p:cBhvr>
                                      <p:to>
                                        <p:strVal val="visible"/>
                                      </p:to>
                                    </p:set>
                                    <p:animEffect transition="in" filter="blinds(horizontal)">
                                      <p:cBhvr>
                                        <p:cTn id="23" dur="500"/>
                                        <p:tgtEl>
                                          <p:spTgt spid="7988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79886"/>
                                        </p:tgtEl>
                                        <p:attrNameLst>
                                          <p:attrName>style.visibility</p:attrName>
                                        </p:attrNameLst>
                                      </p:cBhvr>
                                      <p:to>
                                        <p:strVal val="visible"/>
                                      </p:to>
                                    </p:set>
                                    <p:animEffect transition="in" filter="blinds(horizontal)">
                                      <p:cBhvr>
                                        <p:cTn id="28" dur="500"/>
                                        <p:tgtEl>
                                          <p:spTgt spid="798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9" grpId="0"/>
      <p:bldP spid="79885" grpId="0"/>
      <p:bldP spid="7988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80"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3438" y="4005263"/>
            <a:ext cx="3168650" cy="1944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3973" name="Text Box 5"/>
          <p:cNvSpPr txBox="1">
            <a:spLocks noChangeArrowheads="1"/>
          </p:cNvSpPr>
          <p:nvPr/>
        </p:nvSpPr>
        <p:spPr bwMode="auto">
          <a:xfrm>
            <a:off x="539750" y="4508500"/>
            <a:ext cx="2520950" cy="91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1*5=5 frihetsgrader</a:t>
            </a:r>
          </a:p>
          <a:p>
            <a:pPr algn="l"/>
            <a:endParaRPr lang="sv-SE" altLang="sv-SE"/>
          </a:p>
          <a:p>
            <a:pPr algn="l"/>
            <a:r>
              <a:rPr lang="sv-SE" altLang="sv-SE"/>
              <a:t>chi2-värdet = 32,8</a:t>
            </a:r>
          </a:p>
        </p:txBody>
      </p:sp>
      <p:sp>
        <p:nvSpPr>
          <p:cNvPr id="83975" name="Line 7"/>
          <p:cNvSpPr>
            <a:spLocks noChangeShapeType="1"/>
          </p:cNvSpPr>
          <p:nvPr/>
        </p:nvSpPr>
        <p:spPr bwMode="auto">
          <a:xfrm flipV="1">
            <a:off x="7164388" y="4076700"/>
            <a:ext cx="0" cy="2232025"/>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83976" name="Line 8"/>
          <p:cNvSpPr>
            <a:spLocks noChangeShapeType="1"/>
          </p:cNvSpPr>
          <p:nvPr/>
        </p:nvSpPr>
        <p:spPr bwMode="auto">
          <a:xfrm flipH="1">
            <a:off x="4932363" y="4076700"/>
            <a:ext cx="21590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83977" name="Text Box 9"/>
          <p:cNvSpPr txBox="1">
            <a:spLocks noChangeArrowheads="1"/>
          </p:cNvSpPr>
          <p:nvPr/>
        </p:nvSpPr>
        <p:spPr bwMode="auto">
          <a:xfrm>
            <a:off x="6372225" y="6237288"/>
            <a:ext cx="7048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32,8</a:t>
            </a:r>
          </a:p>
        </p:txBody>
      </p:sp>
      <p:pic>
        <p:nvPicPr>
          <p:cNvPr id="83979"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700213"/>
            <a:ext cx="4248150" cy="2036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3981" name="Text Box 13"/>
          <p:cNvSpPr txBox="1">
            <a:spLocks noChangeArrowheads="1"/>
          </p:cNvSpPr>
          <p:nvPr/>
        </p:nvSpPr>
        <p:spPr bwMode="auto">
          <a:xfrm>
            <a:off x="3348038" y="4005263"/>
            <a:ext cx="1096962" cy="366712"/>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99.99%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3973"/>
                                        </p:tgtEl>
                                        <p:attrNameLst>
                                          <p:attrName>style.visibility</p:attrName>
                                        </p:attrNameLst>
                                      </p:cBhvr>
                                      <p:to>
                                        <p:strVal val="visible"/>
                                      </p:to>
                                    </p:set>
                                    <p:animEffect transition="in" filter="blinds(horizontal)">
                                      <p:cBhvr>
                                        <p:cTn id="7" dur="500"/>
                                        <p:tgtEl>
                                          <p:spTgt spid="839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83980"/>
                                        </p:tgtEl>
                                        <p:attrNameLst>
                                          <p:attrName>style.visibility</p:attrName>
                                        </p:attrNameLst>
                                      </p:cBhvr>
                                      <p:to>
                                        <p:strVal val="visible"/>
                                      </p:to>
                                    </p:set>
                                    <p:animEffect transition="in" filter="blinds(horizontal)">
                                      <p:cBhvr>
                                        <p:cTn id="12" dur="500"/>
                                        <p:tgtEl>
                                          <p:spTgt spid="839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83975"/>
                                        </p:tgtEl>
                                        <p:attrNameLst>
                                          <p:attrName>style.visibility</p:attrName>
                                        </p:attrNameLst>
                                      </p:cBhvr>
                                      <p:to>
                                        <p:strVal val="visible"/>
                                      </p:to>
                                    </p:set>
                                    <p:animEffect transition="in" filter="blinds(horizontal)">
                                      <p:cBhvr>
                                        <p:cTn id="17" dur="500"/>
                                        <p:tgtEl>
                                          <p:spTgt spid="83975"/>
                                        </p:tgtEl>
                                      </p:cBhvr>
                                    </p:animEffect>
                                  </p:childTnLst>
                                </p:cTn>
                              </p:par>
                              <p:par>
                                <p:cTn id="18" presetID="3" presetClass="entr" presetSubtype="10" fill="hold" nodeType="withEffect">
                                  <p:stCondLst>
                                    <p:cond delay="0"/>
                                  </p:stCondLst>
                                  <p:childTnLst>
                                    <p:set>
                                      <p:cBhvr>
                                        <p:cTn id="19" dur="1" fill="hold">
                                          <p:stCondLst>
                                            <p:cond delay="0"/>
                                          </p:stCondLst>
                                        </p:cTn>
                                        <p:tgtEl>
                                          <p:spTgt spid="83976"/>
                                        </p:tgtEl>
                                        <p:attrNameLst>
                                          <p:attrName>style.visibility</p:attrName>
                                        </p:attrNameLst>
                                      </p:cBhvr>
                                      <p:to>
                                        <p:strVal val="visible"/>
                                      </p:to>
                                    </p:set>
                                    <p:animEffect transition="in" filter="blinds(horizontal)">
                                      <p:cBhvr>
                                        <p:cTn id="20" dur="500"/>
                                        <p:tgtEl>
                                          <p:spTgt spid="83976"/>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83977"/>
                                        </p:tgtEl>
                                        <p:attrNameLst>
                                          <p:attrName>style.visibility</p:attrName>
                                        </p:attrNameLst>
                                      </p:cBhvr>
                                      <p:to>
                                        <p:strVal val="visible"/>
                                      </p:to>
                                    </p:set>
                                    <p:animEffect transition="in" filter="blinds(horizontal)">
                                      <p:cBhvr>
                                        <p:cTn id="23" dur="500"/>
                                        <p:tgtEl>
                                          <p:spTgt spid="8397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3981"/>
                                        </p:tgtEl>
                                        <p:attrNameLst>
                                          <p:attrName>style.visibility</p:attrName>
                                        </p:attrNameLst>
                                      </p:cBhvr>
                                      <p:to>
                                        <p:strVal val="visible"/>
                                      </p:to>
                                    </p:set>
                                    <p:animEffect transition="in" filter="blinds(horizontal)">
                                      <p:cBhvr>
                                        <p:cTn id="28" dur="500"/>
                                        <p:tgtEl>
                                          <p:spTgt spid="839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p:bldP spid="83977" grpId="0"/>
      <p:bldP spid="8398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0" y="277813"/>
            <a:ext cx="8229600" cy="1139825"/>
          </a:xfrm>
        </p:spPr>
        <p:txBody>
          <a:bodyPr/>
          <a:lstStyle/>
          <a:p>
            <a:r>
              <a:rPr lang="sv-SE" altLang="sv-SE"/>
              <a:t>Projektion</a:t>
            </a:r>
          </a:p>
        </p:txBody>
      </p:sp>
      <p:pic>
        <p:nvPicPr>
          <p:cNvPr id="860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1773238"/>
            <a:ext cx="5727700" cy="106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60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3789363"/>
            <a:ext cx="7561263" cy="88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6021"/>
                                        </p:tgtEl>
                                        <p:attrNameLst>
                                          <p:attrName>style.visibility</p:attrName>
                                        </p:attrNameLst>
                                      </p:cBhvr>
                                      <p:to>
                                        <p:strVal val="visible"/>
                                      </p:to>
                                    </p:set>
                                    <p:animEffect transition="in" filter="blinds(horizontal)">
                                      <p:cBhvr>
                                        <p:cTn id="7" dur="500"/>
                                        <p:tgtEl>
                                          <p:spTgt spid="86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23850" y="692150"/>
            <a:ext cx="8518525" cy="1143000"/>
          </a:xfrm>
        </p:spPr>
        <p:txBody>
          <a:bodyPr/>
          <a:lstStyle/>
          <a:p>
            <a:r>
              <a:rPr lang="sv-SE" altLang="sv-SE" sz="5400">
                <a:latin typeface="Century Gothic" panose="020B0502020202020204" pitchFamily="34" charset="0"/>
              </a:rPr>
              <a:t>Teori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1125538"/>
            <a:ext cx="4708525" cy="509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620713"/>
            <a:ext cx="7129462" cy="5773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196975"/>
            <a:ext cx="7416800" cy="4560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sv-SE" altLang="sv-SE"/>
              <a:t>Två frågor:</a:t>
            </a:r>
          </a:p>
        </p:txBody>
      </p:sp>
      <p:sp>
        <p:nvSpPr>
          <p:cNvPr id="47107" name="Rectangle 3"/>
          <p:cNvSpPr>
            <a:spLocks noGrp="1" noChangeArrowheads="1"/>
          </p:cNvSpPr>
          <p:nvPr>
            <p:ph type="body" idx="1"/>
          </p:nvPr>
        </p:nvSpPr>
        <p:spPr/>
        <p:txBody>
          <a:bodyPr/>
          <a:lstStyle/>
          <a:p>
            <a:r>
              <a:rPr lang="sv-SE" altLang="sv-SE"/>
              <a:t>Hur gör man om kategoriska variabler till koordinater?</a:t>
            </a:r>
          </a:p>
          <a:p>
            <a:r>
              <a:rPr lang="sv-SE" altLang="sv-SE"/>
              <a:t>Om man inte kan visa </a:t>
            </a:r>
            <a:r>
              <a:rPr lang="sv-SE" altLang="sv-SE" i="1"/>
              <a:t>all</a:t>
            </a:r>
            <a:r>
              <a:rPr lang="sv-SE" altLang="sv-SE"/>
              <a:t> information, hur väljer man vilken information som skall visas?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sv-SE" altLang="sv-SE"/>
              <a:t>Två svar:</a:t>
            </a:r>
          </a:p>
        </p:txBody>
      </p:sp>
      <p:sp>
        <p:nvSpPr>
          <p:cNvPr id="49155" name="Rectangle 3"/>
          <p:cNvSpPr>
            <a:spLocks noGrp="1" noChangeArrowheads="1"/>
          </p:cNvSpPr>
          <p:nvPr>
            <p:ph type="body" idx="1"/>
          </p:nvPr>
        </p:nvSpPr>
        <p:spPr/>
        <p:txBody>
          <a:bodyPr/>
          <a:lstStyle/>
          <a:p>
            <a:r>
              <a:rPr lang="el-GR" altLang="sv-SE"/>
              <a:t>Χ</a:t>
            </a:r>
            <a:r>
              <a:rPr lang="sv-SE" altLang="sv-SE" baseline="30000"/>
              <a:t>2</a:t>
            </a:r>
            <a:r>
              <a:rPr lang="sv-SE" altLang="sv-SE"/>
              <a:t>-avstånd</a:t>
            </a:r>
          </a:p>
          <a:p>
            <a:r>
              <a:rPr lang="sv-SE" altLang="sv-SE"/>
              <a:t>Optimal projektion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l-GR" altLang="sv-SE"/>
              <a:t>Χ</a:t>
            </a:r>
            <a:r>
              <a:rPr lang="sv-SE" altLang="sv-SE" baseline="30000"/>
              <a:t>2</a:t>
            </a:r>
            <a:r>
              <a:rPr lang="sv-SE" altLang="sv-SE"/>
              <a:t>-avstånd</a:t>
            </a:r>
          </a:p>
        </p:txBody>
      </p:sp>
      <p:sp>
        <p:nvSpPr>
          <p:cNvPr id="50179" name="Rectangle 3"/>
          <p:cNvSpPr>
            <a:spLocks noGrp="1" noChangeArrowheads="1"/>
          </p:cNvSpPr>
          <p:nvPr>
            <p:ph type="body" idx="1"/>
          </p:nvPr>
        </p:nvSpPr>
        <p:spPr/>
        <p:txBody>
          <a:bodyPr/>
          <a:lstStyle/>
          <a:p>
            <a:r>
              <a:rPr lang="sv-SE" altLang="sv-SE"/>
              <a:t>Vi studerar hur vår uppsättning variabler skiljer sig från en variabeluppsättning där variablerna är helt oberoende av varandra</a:t>
            </a:r>
          </a:p>
          <a:p>
            <a:r>
              <a:rPr lang="sv-SE" altLang="sv-SE"/>
              <a:t>Vi studerar ”relativ” avvikelse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0" name="Picture 10"/>
          <p:cNvPicPr>
            <a:picLocks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0" y="2636838"/>
            <a:ext cx="8966200" cy="1624012"/>
          </a:xfrm>
          <a:noFill/>
          <a:ln/>
        </p:spPr>
      </p:pic>
      <p:sp>
        <p:nvSpPr>
          <p:cNvPr id="51211" name="Text Box 11"/>
          <p:cNvSpPr txBox="1">
            <a:spLocks noChangeArrowheads="1"/>
          </p:cNvSpPr>
          <p:nvPr/>
        </p:nvSpPr>
        <p:spPr bwMode="auto">
          <a:xfrm>
            <a:off x="1455738" y="1643063"/>
            <a:ext cx="1779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En korstabell:</a:t>
            </a:r>
          </a:p>
        </p:txBody>
      </p:sp>
      <p:sp>
        <p:nvSpPr>
          <p:cNvPr id="51215" name="Rectangle 15"/>
          <p:cNvSpPr>
            <a:spLocks noGrp="1" noChangeArrowheads="1"/>
          </p:cNvSpPr>
          <p:nvPr>
            <p:ph type="title" idx="4294967295"/>
          </p:nvPr>
        </p:nvSpPr>
        <p:spPr>
          <a:xfrm>
            <a:off x="0" y="277813"/>
            <a:ext cx="8229600" cy="1139825"/>
          </a:xfrm>
          <a:noFill/>
          <a:ln/>
        </p:spPr>
        <p:txBody>
          <a:bodyPr/>
          <a:lstStyle/>
          <a:p>
            <a:r>
              <a:rPr lang="el-GR" altLang="sv-SE"/>
              <a:t>Χ</a:t>
            </a:r>
            <a:r>
              <a:rPr lang="sv-SE" altLang="sv-SE"/>
              <a:t>2-avstånd</a:t>
            </a:r>
          </a:p>
        </p:txBody>
      </p:sp>
      <p:pic>
        <p:nvPicPr>
          <p:cNvPr id="51216"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852738"/>
            <a:ext cx="9144000" cy="16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1223" name="Group 23"/>
          <p:cNvGrpSpPr>
            <a:grpSpLocks/>
          </p:cNvGrpSpPr>
          <p:nvPr/>
        </p:nvGrpSpPr>
        <p:grpSpPr bwMode="auto">
          <a:xfrm>
            <a:off x="1039813" y="2997200"/>
            <a:ext cx="7924800" cy="3176588"/>
            <a:chOff x="655" y="1888"/>
            <a:chExt cx="4992" cy="2001"/>
          </a:xfrm>
        </p:grpSpPr>
        <p:sp>
          <p:nvSpPr>
            <p:cNvPr id="51218" name="Line 18"/>
            <p:cNvSpPr>
              <a:spLocks noChangeShapeType="1"/>
            </p:cNvSpPr>
            <p:nvPr/>
          </p:nvSpPr>
          <p:spPr bwMode="auto">
            <a:xfrm flipV="1">
              <a:off x="3152" y="2886"/>
              <a:ext cx="0" cy="453"/>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51219" name="Line 19"/>
            <p:cNvSpPr>
              <a:spLocks noChangeShapeType="1"/>
            </p:cNvSpPr>
            <p:nvPr/>
          </p:nvSpPr>
          <p:spPr bwMode="auto">
            <a:xfrm flipV="1">
              <a:off x="3288" y="2432"/>
              <a:ext cx="1769" cy="907"/>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51220" name="Rectangle 20"/>
            <p:cNvSpPr>
              <a:spLocks noChangeArrowheads="1"/>
            </p:cNvSpPr>
            <p:nvPr/>
          </p:nvSpPr>
          <p:spPr bwMode="auto">
            <a:xfrm>
              <a:off x="1655" y="2659"/>
              <a:ext cx="3039" cy="227"/>
            </a:xfrm>
            <a:prstGeom prst="rect">
              <a:avLst/>
            </a:prstGeom>
            <a:solidFill>
              <a:schemeClr val="accent1">
                <a:alpha val="20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51221" name="Rectangle 21"/>
            <p:cNvSpPr>
              <a:spLocks noChangeArrowheads="1"/>
            </p:cNvSpPr>
            <p:nvPr/>
          </p:nvSpPr>
          <p:spPr bwMode="auto">
            <a:xfrm>
              <a:off x="5012" y="1888"/>
              <a:ext cx="635" cy="771"/>
            </a:xfrm>
            <a:prstGeom prst="rect">
              <a:avLst/>
            </a:prstGeom>
            <a:solidFill>
              <a:schemeClr val="accent1">
                <a:alpha val="20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51222" name="Text Box 22"/>
            <p:cNvSpPr txBox="1">
              <a:spLocks noChangeArrowheads="1"/>
            </p:cNvSpPr>
            <p:nvPr/>
          </p:nvSpPr>
          <p:spPr bwMode="auto">
            <a:xfrm>
              <a:off x="655" y="3485"/>
              <a:ext cx="3021" cy="404"/>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Relativa frekvenser för radvariabeln och</a:t>
              </a:r>
            </a:p>
            <a:p>
              <a:pPr algn="l"/>
              <a:r>
                <a:rPr lang="sv-SE" altLang="sv-SE"/>
                <a:t>kolumnvariabeln.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nodeType="clickEffect">
                                  <p:stCondLst>
                                    <p:cond delay="0"/>
                                  </p:stCondLst>
                                  <p:childTnLst>
                                    <p:animEffect transition="out" filter="blinds(horizontal)">
                                      <p:cBhvr>
                                        <p:cTn id="6" dur="500"/>
                                        <p:tgtEl>
                                          <p:spTgt spid="51210"/>
                                        </p:tgtEl>
                                      </p:cBhvr>
                                    </p:animEffect>
                                    <p:set>
                                      <p:cBhvr>
                                        <p:cTn id="7" dur="1" fill="hold">
                                          <p:stCondLst>
                                            <p:cond delay="499"/>
                                          </p:stCondLst>
                                        </p:cTn>
                                        <p:tgtEl>
                                          <p:spTgt spid="51210"/>
                                        </p:tgtEl>
                                        <p:attrNameLst>
                                          <p:attrName>style.visibility</p:attrName>
                                        </p:attrNameLst>
                                      </p:cBhvr>
                                      <p:to>
                                        <p:strVal val="hidden"/>
                                      </p:to>
                                    </p:set>
                                  </p:childTnLst>
                                </p:cTn>
                              </p:par>
                              <p:par>
                                <p:cTn id="8" presetID="3" presetClass="entr" presetSubtype="10" fill="hold" nodeType="withEffect">
                                  <p:stCondLst>
                                    <p:cond delay="0"/>
                                  </p:stCondLst>
                                  <p:childTnLst>
                                    <p:set>
                                      <p:cBhvr>
                                        <p:cTn id="9" dur="1" fill="hold">
                                          <p:stCondLst>
                                            <p:cond delay="0"/>
                                          </p:stCondLst>
                                        </p:cTn>
                                        <p:tgtEl>
                                          <p:spTgt spid="51216"/>
                                        </p:tgtEl>
                                        <p:attrNameLst>
                                          <p:attrName>style.visibility</p:attrName>
                                        </p:attrNameLst>
                                      </p:cBhvr>
                                      <p:to>
                                        <p:strVal val="visible"/>
                                      </p:to>
                                    </p:set>
                                    <p:animEffect transition="in" filter="blinds(horizontal)">
                                      <p:cBhvr>
                                        <p:cTn id="10" dur="500"/>
                                        <p:tgtEl>
                                          <p:spTgt spid="51216"/>
                                        </p:tgtEl>
                                      </p:cBhvr>
                                    </p:animEffect>
                                  </p:childTnLst>
                                </p:cTn>
                              </p:par>
                              <p:par>
                                <p:cTn id="11" presetID="3" presetClass="entr" presetSubtype="10" fill="hold" nodeType="withEffect">
                                  <p:stCondLst>
                                    <p:cond delay="0"/>
                                  </p:stCondLst>
                                  <p:childTnLst>
                                    <p:set>
                                      <p:cBhvr>
                                        <p:cTn id="12" dur="1" fill="hold">
                                          <p:stCondLst>
                                            <p:cond delay="0"/>
                                          </p:stCondLst>
                                        </p:cTn>
                                        <p:tgtEl>
                                          <p:spTgt spid="51223"/>
                                        </p:tgtEl>
                                        <p:attrNameLst>
                                          <p:attrName>style.visibility</p:attrName>
                                        </p:attrNameLst>
                                      </p:cBhvr>
                                      <p:to>
                                        <p:strVal val="visible"/>
                                      </p:to>
                                    </p:set>
                                    <p:animEffect transition="in" filter="blinds(horizontal)">
                                      <p:cBhvr>
                                        <p:cTn id="13" dur="500"/>
                                        <p:tgtEl>
                                          <p:spTgt spid="51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0" y="277813"/>
            <a:ext cx="8229600" cy="1139825"/>
          </a:xfrm>
          <a:noFill/>
          <a:ln/>
        </p:spPr>
        <p:txBody>
          <a:bodyPr/>
          <a:lstStyle/>
          <a:p>
            <a:r>
              <a:rPr lang="el-GR" altLang="sv-SE"/>
              <a:t>Χ</a:t>
            </a:r>
            <a:r>
              <a:rPr lang="sv-SE" altLang="sv-SE"/>
              <a:t>2-avstånd</a:t>
            </a:r>
          </a:p>
        </p:txBody>
      </p:sp>
      <p:sp>
        <p:nvSpPr>
          <p:cNvPr id="53252" name="Text Box 4"/>
          <p:cNvSpPr txBox="1">
            <a:spLocks noChangeArrowheads="1"/>
          </p:cNvSpPr>
          <p:nvPr/>
        </p:nvSpPr>
        <p:spPr bwMode="auto">
          <a:xfrm>
            <a:off x="323850" y="1628775"/>
            <a:ext cx="7991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Värden vi fått om rader och kolumner varit oberoende av varandra:</a:t>
            </a:r>
          </a:p>
        </p:txBody>
      </p:sp>
      <p:pic>
        <p:nvPicPr>
          <p:cNvPr id="53258" name="Picture 10"/>
          <p:cNvPicPr>
            <a:picLocks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611188" y="2852738"/>
            <a:ext cx="7613650" cy="1362075"/>
          </a:xfrm>
          <a:noFill/>
          <a:ln/>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Lst>
        </p:spPr>
      </p:pic>
      <p:grpSp>
        <p:nvGrpSpPr>
          <p:cNvPr id="53267" name="Group 19"/>
          <p:cNvGrpSpPr>
            <a:grpSpLocks/>
          </p:cNvGrpSpPr>
          <p:nvPr/>
        </p:nvGrpSpPr>
        <p:grpSpPr bwMode="auto">
          <a:xfrm>
            <a:off x="1331913" y="3068638"/>
            <a:ext cx="6769100" cy="1893887"/>
            <a:chOff x="839" y="1933"/>
            <a:chExt cx="4264" cy="1193"/>
          </a:xfrm>
        </p:grpSpPr>
        <p:sp>
          <p:nvSpPr>
            <p:cNvPr id="53259" name="Rectangle 11"/>
            <p:cNvSpPr>
              <a:spLocks noChangeArrowheads="1"/>
            </p:cNvSpPr>
            <p:nvPr/>
          </p:nvSpPr>
          <p:spPr bwMode="auto">
            <a:xfrm>
              <a:off x="2653" y="2387"/>
              <a:ext cx="545" cy="136"/>
            </a:xfrm>
            <a:prstGeom prst="rect">
              <a:avLst/>
            </a:prstGeom>
            <a:solidFill>
              <a:schemeClr val="accent1">
                <a:alpha val="20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53260" name="Rectangle 12"/>
            <p:cNvSpPr>
              <a:spLocks noChangeArrowheads="1"/>
            </p:cNvSpPr>
            <p:nvPr/>
          </p:nvSpPr>
          <p:spPr bwMode="auto">
            <a:xfrm>
              <a:off x="2653" y="1933"/>
              <a:ext cx="454" cy="136"/>
            </a:xfrm>
            <a:prstGeom prst="rect">
              <a:avLst/>
            </a:prstGeom>
            <a:solidFill>
              <a:schemeClr val="accent1">
                <a:alpha val="20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53261" name="Rectangle 13"/>
            <p:cNvSpPr>
              <a:spLocks noChangeArrowheads="1"/>
            </p:cNvSpPr>
            <p:nvPr/>
          </p:nvSpPr>
          <p:spPr bwMode="auto">
            <a:xfrm>
              <a:off x="4558" y="1933"/>
              <a:ext cx="545" cy="136"/>
            </a:xfrm>
            <a:prstGeom prst="rect">
              <a:avLst/>
            </a:prstGeom>
            <a:solidFill>
              <a:schemeClr val="accent1">
                <a:alpha val="20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53262" name="Line 14"/>
            <p:cNvSpPr>
              <a:spLocks noChangeShapeType="1"/>
            </p:cNvSpPr>
            <p:nvPr/>
          </p:nvSpPr>
          <p:spPr bwMode="auto">
            <a:xfrm flipH="1">
              <a:off x="3198" y="1979"/>
              <a:ext cx="127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53263" name="Line 15"/>
            <p:cNvSpPr>
              <a:spLocks noChangeShapeType="1"/>
            </p:cNvSpPr>
            <p:nvPr/>
          </p:nvSpPr>
          <p:spPr bwMode="auto">
            <a:xfrm flipH="1" flipV="1">
              <a:off x="2835" y="2115"/>
              <a:ext cx="0" cy="272"/>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pic>
          <p:nvPicPr>
            <p:cNvPr id="53266"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 y="2886"/>
              <a:ext cx="2313" cy="240"/>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3267"/>
                                        </p:tgtEl>
                                        <p:attrNameLst>
                                          <p:attrName>style.visibility</p:attrName>
                                        </p:attrNameLst>
                                      </p:cBhvr>
                                      <p:to>
                                        <p:strVal val="visible"/>
                                      </p:to>
                                    </p:set>
                                    <p:animEffect transition="in" filter="blinds(horizontal)">
                                      <p:cBhvr>
                                        <p:cTn id="7" dur="500"/>
                                        <p:tgtEl>
                                          <p:spTgt spid="53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a:ln/>
        </p:spPr>
        <p:txBody>
          <a:bodyPr/>
          <a:lstStyle/>
          <a:p>
            <a:r>
              <a:rPr lang="el-GR" altLang="sv-SE"/>
              <a:t>Χ</a:t>
            </a:r>
            <a:r>
              <a:rPr lang="sv-SE" altLang="sv-SE"/>
              <a:t>2-avstånd</a:t>
            </a:r>
          </a:p>
        </p:txBody>
      </p:sp>
      <p:sp>
        <p:nvSpPr>
          <p:cNvPr id="55299" name="Text Box 3"/>
          <p:cNvSpPr txBox="1">
            <a:spLocks noChangeArrowheads="1"/>
          </p:cNvSpPr>
          <p:nvPr/>
        </p:nvSpPr>
        <p:spPr bwMode="auto">
          <a:xfrm>
            <a:off x="323850" y="1628775"/>
            <a:ext cx="7639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Skillnad mellan vår korstabell och det vi skulle fått om rader och</a:t>
            </a:r>
          </a:p>
          <a:p>
            <a:pPr algn="l"/>
            <a:r>
              <a:rPr lang="sv-SE" altLang="sv-SE"/>
              <a:t>kolumner varit oberoende av varandra:</a:t>
            </a:r>
          </a:p>
        </p:txBody>
      </p:sp>
      <p:pic>
        <p:nvPicPr>
          <p:cNvPr id="55305" name="Picture 9"/>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0825" y="2492375"/>
            <a:ext cx="8713788" cy="1576388"/>
          </a:xfrm>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0" y="277813"/>
            <a:ext cx="8229600" cy="1139825"/>
          </a:xfrm>
          <a:noFill/>
          <a:ln/>
        </p:spPr>
        <p:txBody>
          <a:bodyPr/>
          <a:lstStyle/>
          <a:p>
            <a:r>
              <a:rPr lang="el-GR" altLang="sv-SE"/>
              <a:t>Χ</a:t>
            </a:r>
            <a:r>
              <a:rPr lang="sv-SE" altLang="sv-SE"/>
              <a:t>2-avstånd</a:t>
            </a:r>
          </a:p>
        </p:txBody>
      </p:sp>
      <p:pic>
        <p:nvPicPr>
          <p:cNvPr id="59398" name="Picture 6"/>
          <p:cNvPicPr>
            <a:picLocks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900113" y="2781300"/>
            <a:ext cx="7427912" cy="1346200"/>
          </a:xfrm>
          <a:noFill/>
          <a:ln/>
        </p:spPr>
      </p:pic>
      <p:sp>
        <p:nvSpPr>
          <p:cNvPr id="59395" name="Text Box 3"/>
          <p:cNvSpPr txBox="1">
            <a:spLocks noChangeArrowheads="1"/>
          </p:cNvSpPr>
          <p:nvPr/>
        </p:nvSpPr>
        <p:spPr bwMode="auto">
          <a:xfrm>
            <a:off x="323850" y="1628775"/>
            <a:ext cx="784066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sv-SE" altLang="sv-SE"/>
              <a:t>Skillnad mellan vår korstabell och det vi skulle fått om rader och</a:t>
            </a:r>
          </a:p>
          <a:p>
            <a:pPr algn="l"/>
            <a:r>
              <a:rPr lang="sv-SE" altLang="sv-SE"/>
              <a:t>kolumner varit oberoende av varandra, i förhållande till det värde </a:t>
            </a:r>
          </a:p>
          <a:p>
            <a:pPr algn="l"/>
            <a:r>
              <a:rPr lang="sv-SE" altLang="sv-SE"/>
              <a:t>vi skulle fått om rader och kolumner varit oberoende av varandra:</a:t>
            </a:r>
          </a:p>
        </p:txBody>
      </p:sp>
      <p:pic>
        <p:nvPicPr>
          <p:cNvPr id="59401" name="Picture 9"/>
          <p:cNvPicPr>
            <a:picLocks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971550" y="4797425"/>
            <a:ext cx="1655763" cy="1033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type="none" w="med" len="med"/>
                <a:tailEnd type="none" w="med" len="med"/>
              </a14:hiddenLine>
            </a:ext>
          </a:extLst>
        </p:spPr>
      </p:pic>
      <p:pic>
        <p:nvPicPr>
          <p:cNvPr id="59405"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275" y="5084763"/>
            <a:ext cx="2087563" cy="687387"/>
          </a:xfrm>
          <a:prstGeom prst="rect">
            <a:avLst/>
          </a:prstGeom>
          <a:noFill/>
          <a:ln>
            <a:noFill/>
          </a:ln>
          <a:effectLst/>
          <a:extLst>
            <a:ext uri="{909E8E84-426E-40DD-AFC4-6F175D3DCCD1}">
              <a14:hiddenFill xmlns:a14="http://schemas.microsoft.com/office/drawing/2010/main">
                <a:solidFill>
                  <a:schemeClr val="accent1">
                    <a:alpha val="20000"/>
                  </a:scheme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406" name="Rectangle 14"/>
          <p:cNvSpPr>
            <a:spLocks noChangeArrowheads="1"/>
          </p:cNvSpPr>
          <p:nvPr/>
        </p:nvSpPr>
        <p:spPr bwMode="auto">
          <a:xfrm>
            <a:off x="3419475" y="2997200"/>
            <a:ext cx="1152525" cy="360363"/>
          </a:xfrm>
          <a:prstGeom prst="rect">
            <a:avLst/>
          </a:prstGeom>
          <a:solidFill>
            <a:schemeClr val="accent1">
              <a:alpha val="20000"/>
            </a:scheme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59407" name="Line 15"/>
          <p:cNvSpPr>
            <a:spLocks noChangeShapeType="1"/>
          </p:cNvSpPr>
          <p:nvPr/>
        </p:nvSpPr>
        <p:spPr bwMode="auto">
          <a:xfrm flipH="1" flipV="1">
            <a:off x="4284663" y="3429000"/>
            <a:ext cx="215900" cy="1512888"/>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40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59407"/>
                                        </p:tgtEl>
                                        <p:attrNameLst>
                                          <p:attrName>style.visibility</p:attrName>
                                        </p:attrNameLst>
                                      </p:cBhvr>
                                      <p:to>
                                        <p:strVal val="visible"/>
                                      </p:to>
                                    </p:set>
                                    <p:animEffect transition="in" filter="blinds(horizontal)">
                                      <p:cBhvr>
                                        <p:cTn id="11" dur="500"/>
                                        <p:tgtEl>
                                          <p:spTgt spid="59407"/>
                                        </p:tgtEl>
                                      </p:cBhvr>
                                    </p:animEffect>
                                  </p:childTnLst>
                                </p:cTn>
                              </p:par>
                              <p:par>
                                <p:cTn id="12" presetID="3" presetClass="entr" presetSubtype="10" fill="hold" nodeType="withEffect">
                                  <p:stCondLst>
                                    <p:cond delay="0"/>
                                  </p:stCondLst>
                                  <p:childTnLst>
                                    <p:set>
                                      <p:cBhvr>
                                        <p:cTn id="13" dur="1" fill="hold">
                                          <p:stCondLst>
                                            <p:cond delay="0"/>
                                          </p:stCondLst>
                                        </p:cTn>
                                        <p:tgtEl>
                                          <p:spTgt spid="59406"/>
                                        </p:tgtEl>
                                        <p:attrNameLst>
                                          <p:attrName>style.visibility</p:attrName>
                                        </p:attrNameLst>
                                      </p:cBhvr>
                                      <p:to>
                                        <p:strVal val="visible"/>
                                      </p:to>
                                    </p:set>
                                    <p:animEffect transition="in" filter="blinds(horizontal)">
                                      <p:cBhvr>
                                        <p:cTn id="14" dur="500"/>
                                        <p:tgtEl>
                                          <p:spTgt spid="59406"/>
                                        </p:tgtEl>
                                      </p:cBhvr>
                                    </p:animEffect>
                                  </p:childTnLst>
                                </p:cTn>
                              </p:par>
                              <p:par>
                                <p:cTn id="15" presetID="3" presetClass="entr" presetSubtype="10" fill="hold" nodeType="withEffect">
                                  <p:stCondLst>
                                    <p:cond delay="0"/>
                                  </p:stCondLst>
                                  <p:childTnLst>
                                    <p:set>
                                      <p:cBhvr>
                                        <p:cTn id="16" dur="1" fill="hold">
                                          <p:stCondLst>
                                            <p:cond delay="0"/>
                                          </p:stCondLst>
                                        </p:cTn>
                                        <p:tgtEl>
                                          <p:spTgt spid="59405"/>
                                        </p:tgtEl>
                                        <p:attrNameLst>
                                          <p:attrName>style.visibility</p:attrName>
                                        </p:attrNameLst>
                                      </p:cBhvr>
                                      <p:to>
                                        <p:strVal val="visible"/>
                                      </p:to>
                                    </p:set>
                                    <p:animEffect transition="in" filter="blinds(horizontal)">
                                      <p:cBhvr>
                                        <p:cTn id="17" dur="500"/>
                                        <p:tgtEl>
                                          <p:spTgt spid="594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Jordglob">
  <a:themeElements>
    <a:clrScheme name="Jordglob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Jordglob">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alpha val="20000"/>
          </a:schemeClr>
        </a:solidFill>
        <a:ln>
          <a:noFill/>
        </a:ln>
        <a:effectLst/>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alpha val="20000"/>
          </a:schemeClr>
        </a:solidFill>
        <a:ln>
          <a:noFill/>
        </a:ln>
        <a:effectLst/>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Jordglob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Jordglob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Jordglob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Jordglob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Jordglob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Jordglob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Jordglob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Jordglob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roady">
  <a:themeElements>
    <a:clrScheme name="db-design-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50000"/>
            <a:alpha val="10000"/>
          </a:schemeClr>
        </a:solidFill>
        <a:ln w="25400" cap="flat" cmpd="sng" algn="ctr">
          <a:solidFill>
            <a:srgbClr val="C00000"/>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a:defRPr dirty="0" smtClean="0"/>
        </a:defPPr>
      </a:lstStyle>
    </a:spDef>
    <a:ln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sv-SE" sz="16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b-design-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b-design-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b-design-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b-design-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b-design-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b-design-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b-design-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Globe</Template>
  <TotalTime>681</TotalTime>
  <Words>364</Words>
  <Application>Microsoft Office PowerPoint</Application>
  <PresentationFormat>On-screen Show (4:3)</PresentationFormat>
  <Paragraphs>78</Paragraphs>
  <Slides>22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Times New Roman</vt:lpstr>
      <vt:lpstr>Verdana</vt:lpstr>
      <vt:lpstr>Wingdings</vt:lpstr>
      <vt:lpstr>Century Gothic</vt:lpstr>
      <vt:lpstr>Jordglob</vt:lpstr>
      <vt:lpstr>broady</vt:lpstr>
      <vt:lpstr>PowerPoint Presentation</vt:lpstr>
      <vt:lpstr>Teori</vt:lpstr>
      <vt:lpstr>Två frågor:</vt:lpstr>
      <vt:lpstr>Två svar:</vt:lpstr>
      <vt:lpstr>Χ2-avstånd</vt:lpstr>
      <vt:lpstr>Χ2-avstånd</vt:lpstr>
      <vt:lpstr>Χ2-avstånd</vt:lpstr>
      <vt:lpstr>Χ2-avstånd</vt:lpstr>
      <vt:lpstr>Χ2-avstånd</vt:lpstr>
      <vt:lpstr>Χ2-avstånd</vt:lpstr>
      <vt:lpstr>PowerPoint Presentation</vt:lpstr>
      <vt:lpstr>Χ2-avstånd</vt:lpstr>
      <vt:lpstr>Χ2-avstånd</vt:lpstr>
      <vt:lpstr>Χ2-avstånd</vt:lpstr>
      <vt:lpstr>Χ2-avstånd</vt:lpstr>
      <vt:lpstr>Χ2-avstånd</vt:lpstr>
      <vt:lpstr>PowerPoint Presentation</vt:lpstr>
      <vt:lpstr>PowerPoint Presentation</vt:lpstr>
      <vt:lpstr>Projektion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Korrespondensanalyskurs</dc:title>
  <dc:creator>Sverker</dc:creator>
  <cp:lastModifiedBy>Donald Broady</cp:lastModifiedBy>
  <cp:revision>46</cp:revision>
  <dcterms:created xsi:type="dcterms:W3CDTF">2003-09-30T10:08:59Z</dcterms:created>
  <dcterms:modified xsi:type="dcterms:W3CDTF">2020-02-17T10:47:25Z</dcterms:modified>
</cp:coreProperties>
</file>